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39"/>
  </p:notesMasterIdLst>
  <p:sldIdLst>
    <p:sldId id="289" r:id="rId2"/>
    <p:sldId id="444" r:id="rId3"/>
    <p:sldId id="409" r:id="rId4"/>
    <p:sldId id="407" r:id="rId5"/>
    <p:sldId id="403" r:id="rId6"/>
    <p:sldId id="333" r:id="rId7"/>
    <p:sldId id="392" r:id="rId8"/>
    <p:sldId id="405" r:id="rId9"/>
    <p:sldId id="404" r:id="rId10"/>
    <p:sldId id="393" r:id="rId11"/>
    <p:sldId id="325" r:id="rId12"/>
    <p:sldId id="305" r:id="rId13"/>
    <p:sldId id="378" r:id="rId14"/>
    <p:sldId id="410" r:id="rId15"/>
    <p:sldId id="443" r:id="rId16"/>
    <p:sldId id="442" r:id="rId17"/>
    <p:sldId id="411" r:id="rId18"/>
    <p:sldId id="394" r:id="rId19"/>
    <p:sldId id="396" r:id="rId20"/>
    <p:sldId id="397" r:id="rId21"/>
    <p:sldId id="398" r:id="rId22"/>
    <p:sldId id="399" r:id="rId23"/>
    <p:sldId id="400" r:id="rId24"/>
    <p:sldId id="401" r:id="rId25"/>
    <p:sldId id="316" r:id="rId26"/>
    <p:sldId id="384" r:id="rId27"/>
    <p:sldId id="282" r:id="rId28"/>
    <p:sldId id="324" r:id="rId29"/>
    <p:sldId id="322" r:id="rId30"/>
    <p:sldId id="402" r:id="rId31"/>
    <p:sldId id="299" r:id="rId32"/>
    <p:sldId id="300" r:id="rId33"/>
    <p:sldId id="301" r:id="rId34"/>
    <p:sldId id="302" r:id="rId35"/>
    <p:sldId id="440" r:id="rId36"/>
    <p:sldId id="435" r:id="rId37"/>
    <p:sldId id="436" r:id="rId38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3A8"/>
    <a:srgbClr val="D6A300"/>
    <a:srgbClr val="EEB500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9" autoAdjust="0"/>
    <p:restoredTop sz="94660"/>
  </p:normalViewPr>
  <p:slideViewPr>
    <p:cSldViewPr>
      <p:cViewPr varScale="1">
        <p:scale>
          <a:sx n="87" d="100"/>
          <a:sy n="87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A16946-1310-45C2-B303-F110FAC79E73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EA27A5-9AFE-4CF8-827A-65D1A5D5D8B5}">
      <dgm:prSet phldrT="[Текст]" custT="1"/>
      <dgm:spPr/>
      <dgm:t>
        <a:bodyPr/>
        <a:lstStyle/>
        <a:p>
          <a:pPr algn="ctr"/>
          <a:r>
            <a:rPr lang="ru-RU" sz="1200" b="1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Нижегородская область, Республика Карачаево-Черкессия</a:t>
          </a:r>
          <a:endParaRPr lang="ru-RU" sz="1200" b="1" dirty="0"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86FFB13-5662-456B-9B49-EDD0A35478CE}" type="parTrans" cxnId="{06BD4EC5-2E9A-480A-B892-73F42A8124A7}">
      <dgm:prSet/>
      <dgm:spPr/>
      <dgm:t>
        <a:bodyPr/>
        <a:lstStyle/>
        <a:p>
          <a:endParaRPr lang="ru-RU"/>
        </a:p>
      </dgm:t>
    </dgm:pt>
    <dgm:pt modelId="{416EA0EA-E4EE-4272-8788-87D3B634B5E2}" type="sibTrans" cxnId="{06BD4EC5-2E9A-480A-B892-73F42A8124A7}">
      <dgm:prSet/>
      <dgm:spPr/>
      <dgm:t>
        <a:bodyPr/>
        <a:lstStyle/>
        <a:p>
          <a:endParaRPr lang="ru-RU"/>
        </a:p>
      </dgm:t>
    </dgm:pt>
    <dgm:pt modelId="{8DD17763-29A3-4218-A88F-832713E93C25}">
      <dgm:prSet phldrT="[Текст]" custT="1"/>
      <dgm:spPr/>
      <dgm:t>
        <a:bodyPr/>
        <a:lstStyle/>
        <a:p>
          <a:pPr algn="ctr"/>
          <a:r>
            <a:rPr lang="ru-RU" sz="1200" b="1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Астраханская, Новгородская, Новосибирская, Тамбовская,</a:t>
          </a:r>
        </a:p>
        <a:p>
          <a:pPr algn="ctr"/>
          <a:r>
            <a:rPr lang="ru-RU" sz="1200" b="1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Курганская области, Хабаровский край</a:t>
          </a:r>
          <a:endParaRPr lang="ru-RU" sz="1200" b="1" dirty="0"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6DB0262-FB55-4D94-8951-A0807C63D9C8}" type="parTrans" cxnId="{1D5BED43-E3C5-4E5E-9B7D-308B37258AF5}">
      <dgm:prSet/>
      <dgm:spPr/>
      <dgm:t>
        <a:bodyPr/>
        <a:lstStyle/>
        <a:p>
          <a:endParaRPr lang="ru-RU"/>
        </a:p>
      </dgm:t>
    </dgm:pt>
    <dgm:pt modelId="{E26563CD-87C1-4B66-814D-6AA6954B4DAF}" type="sibTrans" cxnId="{1D5BED43-E3C5-4E5E-9B7D-308B37258AF5}">
      <dgm:prSet/>
      <dgm:spPr/>
      <dgm:t>
        <a:bodyPr/>
        <a:lstStyle/>
        <a:p>
          <a:endParaRPr lang="ru-RU"/>
        </a:p>
      </dgm:t>
    </dgm:pt>
    <dgm:pt modelId="{7612B54F-252B-4C89-BD86-8320418C7520}">
      <dgm:prSet phldrT="[Текст]" custT="1"/>
      <dgm:spPr/>
      <dgm:t>
        <a:bodyPr/>
        <a:lstStyle/>
        <a:p>
          <a:pPr algn="ctr"/>
          <a:r>
            <a:rPr lang="ru-RU" sz="1200" b="1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    Брянская</a:t>
          </a:r>
          <a:r>
            <a:rPr lang="ru-RU" sz="1200" b="1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Калининградская, Калужская, Липецкая, Ульяновская области, Республика Мордовия</a:t>
          </a:r>
          <a:endParaRPr lang="ru-RU" sz="1200" b="1" dirty="0"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764D876-C6FE-4E19-BFB6-9599124267D9}" type="parTrans" cxnId="{29DFFFA2-CB21-4571-B592-E139C659D40E}">
      <dgm:prSet/>
      <dgm:spPr/>
      <dgm:t>
        <a:bodyPr/>
        <a:lstStyle/>
        <a:p>
          <a:endParaRPr lang="ru-RU"/>
        </a:p>
      </dgm:t>
    </dgm:pt>
    <dgm:pt modelId="{8C402A8B-D015-4FA4-AFFE-A645C847A42B}" type="sibTrans" cxnId="{29DFFFA2-CB21-4571-B592-E139C659D40E}">
      <dgm:prSet/>
      <dgm:spPr/>
      <dgm:t>
        <a:bodyPr/>
        <a:lstStyle/>
        <a:p>
          <a:endParaRPr lang="ru-RU"/>
        </a:p>
      </dgm:t>
    </dgm:pt>
    <dgm:pt modelId="{BF8B4A14-73D4-4FE0-A1CA-362AE4A98EB2}">
      <dgm:prSet custT="1"/>
      <dgm:spPr/>
      <dgm:t>
        <a:bodyPr/>
        <a:lstStyle/>
        <a:p>
          <a:pPr algn="ctr">
            <a:lnSpc>
              <a:spcPts val="1000"/>
            </a:lnSpc>
          </a:pPr>
          <a:r>
            <a:rPr lang="ru-RU" sz="1200" b="1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Республики Тыва, Северная Осетия-Алания, Карелия, Кабардино-Балкария, </a:t>
          </a:r>
        </a:p>
        <a:p>
          <a:pPr algn="ctr">
            <a:lnSpc>
              <a:spcPts val="1000"/>
            </a:lnSpc>
          </a:pPr>
          <a:r>
            <a:rPr lang="ru-RU" sz="1200" b="1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Костромская, Курская области</a:t>
          </a:r>
          <a:endParaRPr lang="ru-RU" sz="1200" b="1" dirty="0"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FD50930-4676-4619-8384-268C3E8790F5}" type="parTrans" cxnId="{E75604AE-28C9-486F-97B7-4FE105E5065A}">
      <dgm:prSet/>
      <dgm:spPr/>
      <dgm:t>
        <a:bodyPr/>
        <a:lstStyle/>
        <a:p>
          <a:endParaRPr lang="ru-RU"/>
        </a:p>
      </dgm:t>
    </dgm:pt>
    <dgm:pt modelId="{30353A10-FDF0-49F2-BF7C-4268D4432FF0}" type="sibTrans" cxnId="{E75604AE-28C9-486F-97B7-4FE105E5065A}">
      <dgm:prSet/>
      <dgm:spPr/>
      <dgm:t>
        <a:bodyPr/>
        <a:lstStyle/>
        <a:p>
          <a:endParaRPr lang="ru-RU"/>
        </a:p>
      </dgm:t>
    </dgm:pt>
    <dgm:pt modelId="{3C3BF2F4-FC48-4966-AC6F-8EA35DB2EFF5}">
      <dgm:prSet custT="1"/>
      <dgm:spPr/>
      <dgm:t>
        <a:bodyPr/>
        <a:lstStyle/>
        <a:p>
          <a:pPr algn="ctr"/>
          <a:r>
            <a:rPr lang="ru-RU" sz="1200" b="1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Республики Адыгея, Алтай, Бурятия, Калмыкия,</a:t>
          </a:r>
          <a:r>
            <a:rPr lang="en-US" sz="1200" b="1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sz="1200" b="1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Еврейская АО, Алтайский, Приморский края, Амурская, Вологодская, Омская, Орловская, Магаданская, Томская области</a:t>
          </a:r>
          <a:endParaRPr lang="ru-RU" sz="1200" b="1" dirty="0"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B61FB95-D2FF-49B5-83CC-FB8F97EC5457}" type="parTrans" cxnId="{7BEC6E14-B909-4D14-B441-0DA3235F9845}">
      <dgm:prSet/>
      <dgm:spPr/>
      <dgm:t>
        <a:bodyPr/>
        <a:lstStyle/>
        <a:p>
          <a:endParaRPr lang="ru-RU"/>
        </a:p>
      </dgm:t>
    </dgm:pt>
    <dgm:pt modelId="{CA7F5296-5A41-4755-B231-C4F2D0AF267A}" type="sibTrans" cxnId="{7BEC6E14-B909-4D14-B441-0DA3235F9845}">
      <dgm:prSet/>
      <dgm:spPr/>
      <dgm:t>
        <a:bodyPr/>
        <a:lstStyle/>
        <a:p>
          <a:endParaRPr lang="ru-RU"/>
        </a:p>
      </dgm:t>
    </dgm:pt>
    <dgm:pt modelId="{00233BAF-1DBA-4A1A-AF91-0FBC51BE1F83}">
      <dgm:prSet custT="1"/>
      <dgm:spPr/>
      <dgm:t>
        <a:bodyPr tIns="36000"/>
        <a:lstStyle/>
        <a:p>
          <a:pPr algn="ctr"/>
          <a:r>
            <a:rPr lang="ru-RU" sz="1200" b="1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    Крымский ФО, г. Севастополь, Белгородская, Ростовская, Самарская области, Республика Татарстан</a:t>
          </a:r>
          <a:endParaRPr lang="ru-RU" sz="1200" b="1" dirty="0"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F5C0202-3B6B-43C5-B7A5-3D2DC4E1B92B}" type="parTrans" cxnId="{6722B45D-D064-4A03-B465-78E0873559CB}">
      <dgm:prSet/>
      <dgm:spPr/>
      <dgm:t>
        <a:bodyPr/>
        <a:lstStyle/>
        <a:p>
          <a:endParaRPr lang="ru-RU"/>
        </a:p>
      </dgm:t>
    </dgm:pt>
    <dgm:pt modelId="{788348A5-37CB-4160-9F61-340F85A27277}" type="sibTrans" cxnId="{6722B45D-D064-4A03-B465-78E0873559CB}">
      <dgm:prSet/>
      <dgm:spPr/>
      <dgm:t>
        <a:bodyPr/>
        <a:lstStyle/>
        <a:p>
          <a:endParaRPr lang="ru-RU"/>
        </a:p>
      </dgm:t>
    </dgm:pt>
    <dgm:pt modelId="{63C8CC8F-A9BA-4D3D-88F1-5B08075306ED}">
      <dgm:prSet custT="1"/>
      <dgm:spPr/>
      <dgm:t>
        <a:bodyPr/>
        <a:lstStyle/>
        <a:p>
          <a:pPr algn="ctr">
            <a:lnSpc>
              <a:spcPts val="1100"/>
            </a:lnSpc>
          </a:pPr>
          <a:r>
            <a:rPr lang="ru-RU" sz="1200" b="1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Ингушетия, Марий-Эл, Хакасия, Чеченская, Чувашская республики, Владимирская, Архангельская, Воронежская, Камчатская, Псковская, Ивановская, Мурманская, Пензенская, Рязанская, Сахалинская, Смоленская и Тульская области, Ненецкий, Чукотский АО, Забайкальский край</a:t>
          </a:r>
        </a:p>
        <a:p>
          <a:pPr algn="ctr">
            <a:lnSpc>
              <a:spcPts val="1100"/>
            </a:lnSpc>
          </a:pP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E096972-347D-4F9B-960B-CD1291BD0E24}" type="parTrans" cxnId="{BF2654DA-6826-463C-BCF4-BBA6527E2B3F}">
      <dgm:prSet/>
      <dgm:spPr/>
      <dgm:t>
        <a:bodyPr/>
        <a:lstStyle/>
        <a:p>
          <a:endParaRPr lang="ru-RU"/>
        </a:p>
      </dgm:t>
    </dgm:pt>
    <dgm:pt modelId="{49F6606C-B8EA-4DF9-80E8-E0C6F6D3A6E9}" type="sibTrans" cxnId="{BF2654DA-6826-463C-BCF4-BBA6527E2B3F}">
      <dgm:prSet/>
      <dgm:spPr/>
      <dgm:t>
        <a:bodyPr/>
        <a:lstStyle/>
        <a:p>
          <a:endParaRPr lang="ru-RU"/>
        </a:p>
      </dgm:t>
    </dgm:pt>
    <dgm:pt modelId="{503E4F52-C460-4236-B373-C086164B5373}">
      <dgm:prSet phldrT="[Текст]" custT="1"/>
      <dgm:spPr/>
      <dgm:t>
        <a:bodyPr/>
        <a:lstStyle/>
        <a:p>
          <a:pPr algn="ctr"/>
          <a:r>
            <a:rPr lang="ru-RU" sz="1200" b="1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Кировская, Кемеровская, Оренбургская, Саратовская, Тверская, Иркутская области, Республики Коми, Саха (Якутия</a:t>
          </a:r>
          <a:r>
            <a:rPr lang="ru-RU" sz="1200" b="1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),  Удмуртская и Ямало-Ненецкий автономный округ</a:t>
          </a:r>
          <a:endParaRPr lang="ru-RU" sz="1200" b="1" dirty="0"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F73CCF7-A630-4853-B50F-DFF131E4A5F1}" type="parTrans" cxnId="{7C51A4BB-232E-49D9-89D3-01CD775E20FC}">
      <dgm:prSet/>
      <dgm:spPr/>
      <dgm:t>
        <a:bodyPr/>
        <a:lstStyle/>
        <a:p>
          <a:endParaRPr lang="ru-RU"/>
        </a:p>
      </dgm:t>
    </dgm:pt>
    <dgm:pt modelId="{9F7E96D5-A8C3-4C55-A317-7F6906B798BE}" type="sibTrans" cxnId="{7C51A4BB-232E-49D9-89D3-01CD775E20FC}">
      <dgm:prSet/>
      <dgm:spPr/>
      <dgm:t>
        <a:bodyPr/>
        <a:lstStyle/>
        <a:p>
          <a:endParaRPr lang="ru-RU"/>
        </a:p>
      </dgm:t>
    </dgm:pt>
    <dgm:pt modelId="{FC3B474F-0FF1-442F-9A9D-CC24C07005F7}" type="pres">
      <dgm:prSet presAssocID="{E2A16946-1310-45C2-B303-F110FAC79E7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13403BE-4B13-4571-9B17-EBC8156F5918}" type="pres">
      <dgm:prSet presAssocID="{E2A16946-1310-45C2-B303-F110FAC79E73}" presName="Name1" presStyleCnt="0"/>
      <dgm:spPr/>
      <dgm:t>
        <a:bodyPr/>
        <a:lstStyle/>
        <a:p>
          <a:endParaRPr lang="ru-RU"/>
        </a:p>
      </dgm:t>
    </dgm:pt>
    <dgm:pt modelId="{30C3B793-1B93-4009-A722-B86D01E218CC}" type="pres">
      <dgm:prSet presAssocID="{E2A16946-1310-45C2-B303-F110FAC79E73}" presName="cycle" presStyleCnt="0"/>
      <dgm:spPr/>
      <dgm:t>
        <a:bodyPr/>
        <a:lstStyle/>
        <a:p>
          <a:endParaRPr lang="ru-RU"/>
        </a:p>
      </dgm:t>
    </dgm:pt>
    <dgm:pt modelId="{E9C4DC3E-A5EA-443C-A742-160458892D90}" type="pres">
      <dgm:prSet presAssocID="{E2A16946-1310-45C2-B303-F110FAC79E73}" presName="srcNode" presStyleLbl="node1" presStyleIdx="0" presStyleCnt="7"/>
      <dgm:spPr/>
      <dgm:t>
        <a:bodyPr/>
        <a:lstStyle/>
        <a:p>
          <a:endParaRPr lang="ru-RU"/>
        </a:p>
      </dgm:t>
    </dgm:pt>
    <dgm:pt modelId="{CB77892A-77D3-4EF5-9F1D-A0498032A324}" type="pres">
      <dgm:prSet presAssocID="{E2A16946-1310-45C2-B303-F110FAC79E73}" presName="conn" presStyleLbl="parChTrans1D2" presStyleIdx="0" presStyleCnt="1" custLinFactNeighborX="-15443" custLinFactNeighborY="-373"/>
      <dgm:spPr/>
      <dgm:t>
        <a:bodyPr/>
        <a:lstStyle/>
        <a:p>
          <a:endParaRPr lang="ru-RU"/>
        </a:p>
      </dgm:t>
    </dgm:pt>
    <dgm:pt modelId="{07CF0230-CCB7-4FB4-98B2-91DC2108B8A7}" type="pres">
      <dgm:prSet presAssocID="{E2A16946-1310-45C2-B303-F110FAC79E73}" presName="extraNode" presStyleLbl="node1" presStyleIdx="0" presStyleCnt="7"/>
      <dgm:spPr/>
      <dgm:t>
        <a:bodyPr/>
        <a:lstStyle/>
        <a:p>
          <a:endParaRPr lang="ru-RU"/>
        </a:p>
      </dgm:t>
    </dgm:pt>
    <dgm:pt modelId="{8A03706D-972F-4ADD-9CEF-2CF14FFF4259}" type="pres">
      <dgm:prSet presAssocID="{E2A16946-1310-45C2-B303-F110FAC79E73}" presName="dstNode" presStyleLbl="node1" presStyleIdx="0" presStyleCnt="7"/>
      <dgm:spPr/>
      <dgm:t>
        <a:bodyPr/>
        <a:lstStyle/>
        <a:p>
          <a:endParaRPr lang="ru-RU"/>
        </a:p>
      </dgm:t>
    </dgm:pt>
    <dgm:pt modelId="{954470B0-6023-4729-8637-C87D05C87194}" type="pres">
      <dgm:prSet presAssocID="{FDEA27A5-9AFE-4CF8-827A-65D1A5D5D8B5}" presName="text_1" presStyleLbl="node1" presStyleIdx="0" presStyleCnt="7" custScaleX="103214" custLinFactNeighborX="51" custLinFactNeighborY="-436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FE45938-6660-4AD7-8C78-E194ED905075}" type="pres">
      <dgm:prSet presAssocID="{FDEA27A5-9AFE-4CF8-827A-65D1A5D5D8B5}" presName="accent_1" presStyleCnt="0"/>
      <dgm:spPr/>
      <dgm:t>
        <a:bodyPr/>
        <a:lstStyle/>
        <a:p>
          <a:endParaRPr lang="ru-RU"/>
        </a:p>
      </dgm:t>
    </dgm:pt>
    <dgm:pt modelId="{98A9A071-C49D-4186-99FC-EA4B46175A3E}" type="pres">
      <dgm:prSet presAssocID="{FDEA27A5-9AFE-4CF8-827A-65D1A5D5D8B5}" presName="accentRepeatNode" presStyleLbl="solidFgAcc1" presStyleIdx="0" presStyleCnt="7" custScaleX="99690" custScaleY="54102" custLinFactNeighborX="25148" custLinFactNeighborY="-27350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057E3CF-A105-40EF-8C99-DE764DA71F48}" type="pres">
      <dgm:prSet presAssocID="{8DD17763-29A3-4218-A88F-832713E93C25}" presName="text_2" presStyleLbl="node1" presStyleIdx="1" presStyleCnt="7" custScaleX="102699" custLinFactNeighborX="323" custLinFactNeighborY="-7828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0414E97-1F77-4E6B-ACF9-24FE1A5BE990}" type="pres">
      <dgm:prSet presAssocID="{8DD17763-29A3-4218-A88F-832713E93C25}" presName="accent_2" presStyleCnt="0"/>
      <dgm:spPr/>
      <dgm:t>
        <a:bodyPr/>
        <a:lstStyle/>
        <a:p>
          <a:endParaRPr lang="ru-RU"/>
        </a:p>
      </dgm:t>
    </dgm:pt>
    <dgm:pt modelId="{58C44208-3E61-4363-A0EE-189AE2A6108E}" type="pres">
      <dgm:prSet presAssocID="{8DD17763-29A3-4218-A88F-832713E93C25}" presName="accentRepeatNode" presStyleLbl="solidFgAcc1" presStyleIdx="1" presStyleCnt="7" custScaleX="54102" custScaleY="54102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CF103EE-2BCE-401E-8D35-17126E33937A}" type="pres">
      <dgm:prSet presAssocID="{00233BAF-1DBA-4A1A-AF91-0FBC51BE1F83}" presName="text_3" presStyleLbl="node1" presStyleIdx="2" presStyleCnt="7" custScaleX="102350" custLinFactY="-14350" custLinFactNeighborX="616" custLinFactNeighborY="-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716304F-553E-4475-B0EC-043FCCF01603}" type="pres">
      <dgm:prSet presAssocID="{00233BAF-1DBA-4A1A-AF91-0FBC51BE1F83}" presName="accent_3" presStyleCnt="0"/>
      <dgm:spPr/>
      <dgm:t>
        <a:bodyPr/>
        <a:lstStyle/>
        <a:p>
          <a:endParaRPr lang="ru-RU"/>
        </a:p>
      </dgm:t>
    </dgm:pt>
    <dgm:pt modelId="{151F4A2C-4724-42CF-A8E9-9334404F86B3}" type="pres">
      <dgm:prSet presAssocID="{00233BAF-1DBA-4A1A-AF91-0FBC51BE1F83}" presName="accentRepeatNode" presStyleLbl="solidFgAcc1" presStyleIdx="2" presStyleCnt="7" custScaleX="54102" custScaleY="54102" custLinFactNeighborX="17216" custLinFactNeighborY="-91247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D5C9B41-F9DD-45D2-B598-785B777B2B5D}" type="pres">
      <dgm:prSet presAssocID="{7612B54F-252B-4C89-BD86-8320418C7520}" presName="text_4" presStyleLbl="node1" presStyleIdx="3" presStyleCnt="7" custScaleX="101816" custLinFactY="-51961" custLinFactNeighborX="886" custLinFactNeighborY="-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318F72-F017-4BDC-885B-3C8DFAAD341F}" type="pres">
      <dgm:prSet presAssocID="{7612B54F-252B-4C89-BD86-8320418C7520}" presName="accent_4" presStyleCnt="0"/>
      <dgm:spPr/>
      <dgm:t>
        <a:bodyPr/>
        <a:lstStyle/>
        <a:p>
          <a:endParaRPr lang="ru-RU"/>
        </a:p>
      </dgm:t>
    </dgm:pt>
    <dgm:pt modelId="{38EFBC72-C109-4F15-B168-14E3134AC8CB}" type="pres">
      <dgm:prSet presAssocID="{7612B54F-252B-4C89-BD86-8320418C7520}" presName="accentRepeatNode" presStyleLbl="solidFgAcc1" presStyleIdx="3" presStyleCnt="7" custScaleX="54102" custScaleY="54102" custLinFactNeighborX="-14123" custLinFactNeighborY="-19670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3F02B34-8237-4288-9B5E-7A7D223A49A2}" type="pres">
      <dgm:prSet presAssocID="{3C3BF2F4-FC48-4966-AC6F-8EA35DB2EFF5}" presName="text_5" presStyleLbl="node1" presStyleIdx="4" presStyleCnt="7" custScaleX="102403" custScaleY="148112" custLinFactY="-65163" custLinFactNeighborX="1194" custLinFactNeighborY="-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FF39B31-0EB1-49BB-97BC-931B549207E0}" type="pres">
      <dgm:prSet presAssocID="{3C3BF2F4-FC48-4966-AC6F-8EA35DB2EFF5}" presName="accent_5" presStyleCnt="0"/>
      <dgm:spPr/>
      <dgm:t>
        <a:bodyPr/>
        <a:lstStyle/>
        <a:p>
          <a:endParaRPr lang="ru-RU"/>
        </a:p>
      </dgm:t>
    </dgm:pt>
    <dgm:pt modelId="{C54018E1-A6FB-4DE8-9007-AC65944DB7DB}" type="pres">
      <dgm:prSet presAssocID="{3C3BF2F4-FC48-4966-AC6F-8EA35DB2EFF5}" presName="accentRepeatNode" presStyleLbl="solidFgAcc1" presStyleIdx="4" presStyleCnt="7" custFlipVert="1" custScaleX="61492" custScaleY="24842" custLinFactNeighborX="-14627" custLinFactNeighborY="-60301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7E27743-FBCA-4702-909A-84C7392C5E04}" type="pres">
      <dgm:prSet presAssocID="{BF8B4A14-73D4-4FE0-A1CA-362AE4A98EB2}" presName="text_6" presStyleLbl="node1" presStyleIdx="5" presStyleCnt="7" custScaleX="102335" custLinFactY="-76159" custLinFactNeighborX="557" custLinFactNeighborY="-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4E247D8-838A-4310-8757-97CE09B3E82A}" type="pres">
      <dgm:prSet presAssocID="{BF8B4A14-73D4-4FE0-A1CA-362AE4A98EB2}" presName="accent_6" presStyleCnt="0"/>
      <dgm:spPr/>
      <dgm:t>
        <a:bodyPr/>
        <a:lstStyle/>
        <a:p>
          <a:endParaRPr lang="ru-RU"/>
        </a:p>
      </dgm:t>
    </dgm:pt>
    <dgm:pt modelId="{FA36C671-D3FB-45A6-81C2-B735DD05566F}" type="pres">
      <dgm:prSet presAssocID="{BF8B4A14-73D4-4FE0-A1CA-362AE4A98EB2}" presName="accentRepeatNode" presStyleLbl="solidFgAcc1" presStyleIdx="5" presStyleCnt="7" custScaleX="54102" custScaleY="54102" custLinFactNeighborX="-7943" custLinFactNeighborY="-36753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311F851-477C-43FF-8506-5087DAF5C3B7}" type="pres">
      <dgm:prSet presAssocID="{63C8CC8F-A9BA-4D3D-88F1-5B08075306ED}" presName="text_7" presStyleLbl="node1" presStyleIdx="6" presStyleCnt="7" custScaleX="98717" custScaleY="164076" custLinFactY="-81731" custLinFactNeighborX="2098" custLinFactNeighborY="-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75B63B5-7D00-4157-9504-6DCA5CF44393}" type="pres">
      <dgm:prSet presAssocID="{63C8CC8F-A9BA-4D3D-88F1-5B08075306ED}" presName="accent_7" presStyleCnt="0"/>
      <dgm:spPr/>
      <dgm:t>
        <a:bodyPr/>
        <a:lstStyle/>
        <a:p>
          <a:endParaRPr lang="ru-RU"/>
        </a:p>
      </dgm:t>
    </dgm:pt>
    <dgm:pt modelId="{B3F95498-FFCF-4AA1-8C83-1D6F504AB094}" type="pres">
      <dgm:prSet presAssocID="{63C8CC8F-A9BA-4D3D-88F1-5B08075306ED}" presName="accentRepeatNode" presStyleLbl="solidFgAcc1" presStyleIdx="6" presStyleCnt="7" custScaleX="54520" custScaleY="20744" custLinFactY="-45356" custLinFactNeighborX="27429" custLinFactNeighborY="-100000"/>
      <dgm:spPr/>
      <dgm:t>
        <a:bodyPr/>
        <a:lstStyle/>
        <a:p>
          <a:endParaRPr lang="ru-RU"/>
        </a:p>
      </dgm:t>
    </dgm:pt>
  </dgm:ptLst>
  <dgm:cxnLst>
    <dgm:cxn modelId="{1D5BED43-E3C5-4E5E-9B7D-308B37258AF5}" srcId="{E2A16946-1310-45C2-B303-F110FAC79E73}" destId="{8DD17763-29A3-4218-A88F-832713E93C25}" srcOrd="1" destOrd="0" parTransId="{96DB0262-FB55-4D94-8951-A0807C63D9C8}" sibTransId="{E26563CD-87C1-4B66-814D-6AA6954B4DAF}"/>
    <dgm:cxn modelId="{27AADEB9-6DDE-4A87-8551-5B8E975DF754}" type="presOf" srcId="{E2A16946-1310-45C2-B303-F110FAC79E73}" destId="{FC3B474F-0FF1-442F-9A9D-CC24C07005F7}" srcOrd="0" destOrd="0" presId="urn:microsoft.com/office/officeart/2008/layout/VerticalCurvedList"/>
    <dgm:cxn modelId="{20EB83C1-F065-49AE-A04C-BAFAC1D3FD7B}" type="presOf" srcId="{00233BAF-1DBA-4A1A-AF91-0FBC51BE1F83}" destId="{ACF103EE-2BCE-401E-8D35-17126E33937A}" srcOrd="0" destOrd="0" presId="urn:microsoft.com/office/officeart/2008/layout/VerticalCurvedList"/>
    <dgm:cxn modelId="{6C15E7E0-F200-49D8-84B2-97B27A9676D5}" type="presOf" srcId="{416EA0EA-E4EE-4272-8788-87D3B634B5E2}" destId="{CB77892A-77D3-4EF5-9F1D-A0498032A324}" srcOrd="0" destOrd="0" presId="urn:microsoft.com/office/officeart/2008/layout/VerticalCurvedList"/>
    <dgm:cxn modelId="{5FEF636E-7960-49E8-A1FE-11F2ABD4F430}" type="presOf" srcId="{7612B54F-252B-4C89-BD86-8320418C7520}" destId="{ED5C9B41-F9DD-45D2-B598-785B777B2B5D}" srcOrd="0" destOrd="0" presId="urn:microsoft.com/office/officeart/2008/layout/VerticalCurvedList"/>
    <dgm:cxn modelId="{E75604AE-28C9-486F-97B7-4FE105E5065A}" srcId="{E2A16946-1310-45C2-B303-F110FAC79E73}" destId="{BF8B4A14-73D4-4FE0-A1CA-362AE4A98EB2}" srcOrd="5" destOrd="0" parTransId="{5FD50930-4676-4619-8384-268C3E8790F5}" sibTransId="{30353A10-FDF0-49F2-BF7C-4268D4432FF0}"/>
    <dgm:cxn modelId="{5A85502D-19EB-436B-96D2-E35460441AAD}" type="presOf" srcId="{8DD17763-29A3-4218-A88F-832713E93C25}" destId="{3057E3CF-A105-40EF-8C99-DE764DA71F48}" srcOrd="0" destOrd="0" presId="urn:microsoft.com/office/officeart/2008/layout/VerticalCurvedList"/>
    <dgm:cxn modelId="{C748CBC3-1F3B-42DE-B302-2FD761CB76CD}" type="presOf" srcId="{FDEA27A5-9AFE-4CF8-827A-65D1A5D5D8B5}" destId="{954470B0-6023-4729-8637-C87D05C87194}" srcOrd="0" destOrd="0" presId="urn:microsoft.com/office/officeart/2008/layout/VerticalCurvedList"/>
    <dgm:cxn modelId="{7BEC6E14-B909-4D14-B441-0DA3235F9845}" srcId="{E2A16946-1310-45C2-B303-F110FAC79E73}" destId="{3C3BF2F4-FC48-4966-AC6F-8EA35DB2EFF5}" srcOrd="4" destOrd="0" parTransId="{6B61FB95-D2FF-49B5-83CC-FB8F97EC5457}" sibTransId="{CA7F5296-5A41-4755-B231-C4F2D0AF267A}"/>
    <dgm:cxn modelId="{BF2654DA-6826-463C-BCF4-BBA6527E2B3F}" srcId="{E2A16946-1310-45C2-B303-F110FAC79E73}" destId="{63C8CC8F-A9BA-4D3D-88F1-5B08075306ED}" srcOrd="6" destOrd="0" parTransId="{2E096972-347D-4F9B-960B-CD1291BD0E24}" sibTransId="{49F6606C-B8EA-4DF9-80E8-E0C6F6D3A6E9}"/>
    <dgm:cxn modelId="{EAFB9E52-FB01-4ABE-9FA8-D1AFAA8DF0EF}" type="presOf" srcId="{3C3BF2F4-FC48-4966-AC6F-8EA35DB2EFF5}" destId="{43F02B34-8237-4288-9B5E-7A7D223A49A2}" srcOrd="0" destOrd="0" presId="urn:microsoft.com/office/officeart/2008/layout/VerticalCurvedList"/>
    <dgm:cxn modelId="{29DFFFA2-CB21-4571-B592-E139C659D40E}" srcId="{E2A16946-1310-45C2-B303-F110FAC79E73}" destId="{7612B54F-252B-4C89-BD86-8320418C7520}" srcOrd="3" destOrd="0" parTransId="{8764D876-C6FE-4E19-BFB6-9599124267D9}" sibTransId="{8C402A8B-D015-4FA4-AFFE-A645C847A42B}"/>
    <dgm:cxn modelId="{7C51A4BB-232E-49D9-89D3-01CD775E20FC}" srcId="{63C8CC8F-A9BA-4D3D-88F1-5B08075306ED}" destId="{503E4F52-C460-4236-B373-C086164B5373}" srcOrd="0" destOrd="0" parTransId="{6F73CCF7-A630-4853-B50F-DFF131E4A5F1}" sibTransId="{9F7E96D5-A8C3-4C55-A317-7F6906B798BE}"/>
    <dgm:cxn modelId="{A15FED7E-108B-4315-B92A-115B580099DF}" type="presOf" srcId="{503E4F52-C460-4236-B373-C086164B5373}" destId="{D311F851-477C-43FF-8506-5087DAF5C3B7}" srcOrd="0" destOrd="1" presId="urn:microsoft.com/office/officeart/2008/layout/VerticalCurvedList"/>
    <dgm:cxn modelId="{06BD4EC5-2E9A-480A-B892-73F42A8124A7}" srcId="{E2A16946-1310-45C2-B303-F110FAC79E73}" destId="{FDEA27A5-9AFE-4CF8-827A-65D1A5D5D8B5}" srcOrd="0" destOrd="0" parTransId="{186FFB13-5662-456B-9B49-EDD0A35478CE}" sibTransId="{416EA0EA-E4EE-4272-8788-87D3B634B5E2}"/>
    <dgm:cxn modelId="{6722B45D-D064-4A03-B465-78E0873559CB}" srcId="{E2A16946-1310-45C2-B303-F110FAC79E73}" destId="{00233BAF-1DBA-4A1A-AF91-0FBC51BE1F83}" srcOrd="2" destOrd="0" parTransId="{AF5C0202-3B6B-43C5-B7A5-3D2DC4E1B92B}" sibTransId="{788348A5-37CB-4160-9F61-340F85A27277}"/>
    <dgm:cxn modelId="{AA63B6BE-DC0B-4153-B78E-6251E7C5411D}" type="presOf" srcId="{BF8B4A14-73D4-4FE0-A1CA-362AE4A98EB2}" destId="{A7E27743-FBCA-4702-909A-84C7392C5E04}" srcOrd="0" destOrd="0" presId="urn:microsoft.com/office/officeart/2008/layout/VerticalCurvedList"/>
    <dgm:cxn modelId="{5CB2F46C-BC85-4F54-B671-8AAF0C632713}" type="presOf" srcId="{63C8CC8F-A9BA-4D3D-88F1-5B08075306ED}" destId="{D311F851-477C-43FF-8506-5087DAF5C3B7}" srcOrd="0" destOrd="0" presId="urn:microsoft.com/office/officeart/2008/layout/VerticalCurvedList"/>
    <dgm:cxn modelId="{A2DBE974-BA81-400D-8030-B5429D3CF20D}" type="presParOf" srcId="{FC3B474F-0FF1-442F-9A9D-CC24C07005F7}" destId="{613403BE-4B13-4571-9B17-EBC8156F5918}" srcOrd="0" destOrd="0" presId="urn:microsoft.com/office/officeart/2008/layout/VerticalCurvedList"/>
    <dgm:cxn modelId="{1BCEBE27-5209-4E9C-A33A-0A92C3599CD3}" type="presParOf" srcId="{613403BE-4B13-4571-9B17-EBC8156F5918}" destId="{30C3B793-1B93-4009-A722-B86D01E218CC}" srcOrd="0" destOrd="0" presId="urn:microsoft.com/office/officeart/2008/layout/VerticalCurvedList"/>
    <dgm:cxn modelId="{0A6CEFF1-D1CF-462D-AA74-2A6B565C2C9C}" type="presParOf" srcId="{30C3B793-1B93-4009-A722-B86D01E218CC}" destId="{E9C4DC3E-A5EA-443C-A742-160458892D90}" srcOrd="0" destOrd="0" presId="urn:microsoft.com/office/officeart/2008/layout/VerticalCurvedList"/>
    <dgm:cxn modelId="{4F43A5E4-0034-437C-9C5D-997DE006F373}" type="presParOf" srcId="{30C3B793-1B93-4009-A722-B86D01E218CC}" destId="{CB77892A-77D3-4EF5-9F1D-A0498032A324}" srcOrd="1" destOrd="0" presId="urn:microsoft.com/office/officeart/2008/layout/VerticalCurvedList"/>
    <dgm:cxn modelId="{382DED99-8C62-4331-966B-1B255A457EAA}" type="presParOf" srcId="{30C3B793-1B93-4009-A722-B86D01E218CC}" destId="{07CF0230-CCB7-4FB4-98B2-91DC2108B8A7}" srcOrd="2" destOrd="0" presId="urn:microsoft.com/office/officeart/2008/layout/VerticalCurvedList"/>
    <dgm:cxn modelId="{ACBF6FCA-ECCB-413D-9792-889458D036A1}" type="presParOf" srcId="{30C3B793-1B93-4009-A722-B86D01E218CC}" destId="{8A03706D-972F-4ADD-9CEF-2CF14FFF4259}" srcOrd="3" destOrd="0" presId="urn:microsoft.com/office/officeart/2008/layout/VerticalCurvedList"/>
    <dgm:cxn modelId="{6426CED7-3897-48F2-9249-7E6D8A88408D}" type="presParOf" srcId="{613403BE-4B13-4571-9B17-EBC8156F5918}" destId="{954470B0-6023-4729-8637-C87D05C87194}" srcOrd="1" destOrd="0" presId="urn:microsoft.com/office/officeart/2008/layout/VerticalCurvedList"/>
    <dgm:cxn modelId="{9D44B1F6-1B17-4E17-9CEA-65AC00FD087B}" type="presParOf" srcId="{613403BE-4B13-4571-9B17-EBC8156F5918}" destId="{DFE45938-6660-4AD7-8C78-E194ED905075}" srcOrd="2" destOrd="0" presId="urn:microsoft.com/office/officeart/2008/layout/VerticalCurvedList"/>
    <dgm:cxn modelId="{A5204C6F-E537-46B2-97EF-7FB69F674F57}" type="presParOf" srcId="{DFE45938-6660-4AD7-8C78-E194ED905075}" destId="{98A9A071-C49D-4186-99FC-EA4B46175A3E}" srcOrd="0" destOrd="0" presId="urn:microsoft.com/office/officeart/2008/layout/VerticalCurvedList"/>
    <dgm:cxn modelId="{9FEFFD09-8298-463C-8828-236A1CC77883}" type="presParOf" srcId="{613403BE-4B13-4571-9B17-EBC8156F5918}" destId="{3057E3CF-A105-40EF-8C99-DE764DA71F48}" srcOrd="3" destOrd="0" presId="urn:microsoft.com/office/officeart/2008/layout/VerticalCurvedList"/>
    <dgm:cxn modelId="{2C7D89C1-E928-4852-B4A3-5B039D4062C5}" type="presParOf" srcId="{613403BE-4B13-4571-9B17-EBC8156F5918}" destId="{90414E97-1F77-4E6B-ACF9-24FE1A5BE990}" srcOrd="4" destOrd="0" presId="urn:microsoft.com/office/officeart/2008/layout/VerticalCurvedList"/>
    <dgm:cxn modelId="{656E91BD-B530-4A91-92C8-F3FEE51A8DCC}" type="presParOf" srcId="{90414E97-1F77-4E6B-ACF9-24FE1A5BE990}" destId="{58C44208-3E61-4363-A0EE-189AE2A6108E}" srcOrd="0" destOrd="0" presId="urn:microsoft.com/office/officeart/2008/layout/VerticalCurvedList"/>
    <dgm:cxn modelId="{65300EE5-30AF-4B1A-AB94-E98FC9FB623B}" type="presParOf" srcId="{613403BE-4B13-4571-9B17-EBC8156F5918}" destId="{ACF103EE-2BCE-401E-8D35-17126E33937A}" srcOrd="5" destOrd="0" presId="urn:microsoft.com/office/officeart/2008/layout/VerticalCurvedList"/>
    <dgm:cxn modelId="{4A861B4F-FA1E-4E9F-B7AF-58482A197DE1}" type="presParOf" srcId="{613403BE-4B13-4571-9B17-EBC8156F5918}" destId="{D716304F-553E-4475-B0EC-043FCCF01603}" srcOrd="6" destOrd="0" presId="urn:microsoft.com/office/officeart/2008/layout/VerticalCurvedList"/>
    <dgm:cxn modelId="{7B38B590-A2D4-43B6-8155-F2364A369C18}" type="presParOf" srcId="{D716304F-553E-4475-B0EC-043FCCF01603}" destId="{151F4A2C-4724-42CF-A8E9-9334404F86B3}" srcOrd="0" destOrd="0" presId="urn:microsoft.com/office/officeart/2008/layout/VerticalCurvedList"/>
    <dgm:cxn modelId="{38BE1906-CCDE-4949-BF35-FCC5738FC592}" type="presParOf" srcId="{613403BE-4B13-4571-9B17-EBC8156F5918}" destId="{ED5C9B41-F9DD-45D2-B598-785B777B2B5D}" srcOrd="7" destOrd="0" presId="urn:microsoft.com/office/officeart/2008/layout/VerticalCurvedList"/>
    <dgm:cxn modelId="{2F0129D6-418D-4E06-A4AC-386586950C32}" type="presParOf" srcId="{613403BE-4B13-4571-9B17-EBC8156F5918}" destId="{C3318F72-F017-4BDC-885B-3C8DFAAD341F}" srcOrd="8" destOrd="0" presId="urn:microsoft.com/office/officeart/2008/layout/VerticalCurvedList"/>
    <dgm:cxn modelId="{85222511-994D-42D7-83DB-F452D9F6FE64}" type="presParOf" srcId="{C3318F72-F017-4BDC-885B-3C8DFAAD341F}" destId="{38EFBC72-C109-4F15-B168-14E3134AC8CB}" srcOrd="0" destOrd="0" presId="urn:microsoft.com/office/officeart/2008/layout/VerticalCurvedList"/>
    <dgm:cxn modelId="{35BD3662-2B97-4DF4-895A-0A79DC736174}" type="presParOf" srcId="{613403BE-4B13-4571-9B17-EBC8156F5918}" destId="{43F02B34-8237-4288-9B5E-7A7D223A49A2}" srcOrd="9" destOrd="0" presId="urn:microsoft.com/office/officeart/2008/layout/VerticalCurvedList"/>
    <dgm:cxn modelId="{8A2590DB-FB64-4E4B-896E-C00DC34BA9A4}" type="presParOf" srcId="{613403BE-4B13-4571-9B17-EBC8156F5918}" destId="{FFF39B31-0EB1-49BB-97BC-931B549207E0}" srcOrd="10" destOrd="0" presId="urn:microsoft.com/office/officeart/2008/layout/VerticalCurvedList"/>
    <dgm:cxn modelId="{7F54362B-DB9A-44C8-8E85-75ADD4B29A71}" type="presParOf" srcId="{FFF39B31-0EB1-49BB-97BC-931B549207E0}" destId="{C54018E1-A6FB-4DE8-9007-AC65944DB7DB}" srcOrd="0" destOrd="0" presId="urn:microsoft.com/office/officeart/2008/layout/VerticalCurvedList"/>
    <dgm:cxn modelId="{7AD45DC9-D973-4E19-AECA-F25A6B56BF95}" type="presParOf" srcId="{613403BE-4B13-4571-9B17-EBC8156F5918}" destId="{A7E27743-FBCA-4702-909A-84C7392C5E04}" srcOrd="11" destOrd="0" presId="urn:microsoft.com/office/officeart/2008/layout/VerticalCurvedList"/>
    <dgm:cxn modelId="{9872027E-8FDD-4345-85A2-46C6ACF1D25A}" type="presParOf" srcId="{613403BE-4B13-4571-9B17-EBC8156F5918}" destId="{F4E247D8-838A-4310-8757-97CE09B3E82A}" srcOrd="12" destOrd="0" presId="urn:microsoft.com/office/officeart/2008/layout/VerticalCurvedList"/>
    <dgm:cxn modelId="{751EE023-1738-4CD3-B4C8-303A32F3C002}" type="presParOf" srcId="{F4E247D8-838A-4310-8757-97CE09B3E82A}" destId="{FA36C671-D3FB-45A6-81C2-B735DD05566F}" srcOrd="0" destOrd="0" presId="urn:microsoft.com/office/officeart/2008/layout/VerticalCurvedList"/>
    <dgm:cxn modelId="{F1B1E5F9-8228-4426-9D19-D46ACB04BFBC}" type="presParOf" srcId="{613403BE-4B13-4571-9B17-EBC8156F5918}" destId="{D311F851-477C-43FF-8506-5087DAF5C3B7}" srcOrd="13" destOrd="0" presId="urn:microsoft.com/office/officeart/2008/layout/VerticalCurvedList"/>
    <dgm:cxn modelId="{A5BE17AD-27C4-4667-80FE-A4F06A70624A}" type="presParOf" srcId="{613403BE-4B13-4571-9B17-EBC8156F5918}" destId="{375B63B5-7D00-4157-9504-6DCA5CF44393}" srcOrd="14" destOrd="0" presId="urn:microsoft.com/office/officeart/2008/layout/VerticalCurvedList"/>
    <dgm:cxn modelId="{F421FC60-DBFC-49CF-BD36-DF4DF5EACA80}" type="presParOf" srcId="{375B63B5-7D00-4157-9504-6DCA5CF44393}" destId="{B3F95498-FFCF-4AA1-8C83-1D6F504AB0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B3F4AB-12D5-444A-AAAC-4BA8EA570B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696FDD-958D-4772-8302-5E532BB468CF}">
      <dgm:prSet custT="1"/>
      <dgm:spPr>
        <a:solidFill>
          <a:srgbClr val="2A63A8"/>
        </a:solidFill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ru-RU" sz="2400" b="1" dirty="0" smtClean="0"/>
            <a:t>Три группы страхового обеспечения, выплачиваемого региональным отделением:</a:t>
          </a:r>
          <a:endParaRPr lang="ru-RU" sz="2400" b="1" dirty="0"/>
        </a:p>
      </dgm:t>
    </dgm:pt>
    <dgm:pt modelId="{F97982BE-77BF-43BF-B910-8666795F01BE}" type="parTrans" cxnId="{9BBB0A8D-6A77-479F-9138-6419563C6999}">
      <dgm:prSet/>
      <dgm:spPr/>
      <dgm:t>
        <a:bodyPr/>
        <a:lstStyle/>
        <a:p>
          <a:endParaRPr lang="ru-RU"/>
        </a:p>
      </dgm:t>
    </dgm:pt>
    <dgm:pt modelId="{DE74368E-3C92-43C5-9F14-A656B745DA87}" type="sibTrans" cxnId="{9BBB0A8D-6A77-479F-9138-6419563C6999}">
      <dgm:prSet/>
      <dgm:spPr/>
      <dgm:t>
        <a:bodyPr/>
        <a:lstStyle/>
        <a:p>
          <a:endParaRPr lang="ru-RU"/>
        </a:p>
      </dgm:t>
    </dgm:pt>
    <dgm:pt modelId="{FF270642-4186-4876-9212-1E411B184DDC}">
      <dgm:prSet custT="1"/>
      <dgm:spPr>
        <a:ln>
          <a:solidFill>
            <a:schemeClr val="tx2"/>
          </a:solidFill>
        </a:ln>
      </dgm:spPr>
      <dgm:t>
        <a:bodyPr/>
        <a:lstStyle/>
        <a:p>
          <a:pPr algn="just" rtl="0"/>
          <a:r>
            <a:rPr lang="ru-RU" sz="2100" dirty="0" smtClean="0"/>
            <a:t>•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пособия, назначаемые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застрахованному лицу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перечисляемые на счет в банке (в том числе счёт банковской карты), на карту «МИР» или через организацию федеральной почтовой связи;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A71D3D-6C69-4FC4-83E2-4E8C268EBFBF}" type="parTrans" cxnId="{7CB64070-7B8D-4235-AE68-AEF45E8EEB04}">
      <dgm:prSet/>
      <dgm:spPr/>
      <dgm:t>
        <a:bodyPr/>
        <a:lstStyle/>
        <a:p>
          <a:endParaRPr lang="ru-RU"/>
        </a:p>
      </dgm:t>
    </dgm:pt>
    <dgm:pt modelId="{C5AFE35D-B7E7-48FC-B114-C946160340E2}" type="sibTrans" cxnId="{7CB64070-7B8D-4235-AE68-AEF45E8EEB04}">
      <dgm:prSet/>
      <dgm:spPr/>
      <dgm:t>
        <a:bodyPr/>
        <a:lstStyle/>
        <a:p>
          <a:endParaRPr lang="ru-RU"/>
        </a:p>
      </dgm:t>
    </dgm:pt>
    <dgm:pt modelId="{A76D1168-6152-4D96-8CE7-B544F8E17FC1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just" rtl="0"/>
          <a:r>
            <a: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возмещение расходов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страхователю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перечисляемые на его расчетный счет;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A19AB6-A518-4EB1-81AB-C58ACC8091AC}" type="parTrans" cxnId="{07B16BC7-747A-466E-B9D2-F113EDE776A3}">
      <dgm:prSet/>
      <dgm:spPr/>
      <dgm:t>
        <a:bodyPr/>
        <a:lstStyle/>
        <a:p>
          <a:endParaRPr lang="ru-RU"/>
        </a:p>
      </dgm:t>
    </dgm:pt>
    <dgm:pt modelId="{C2239143-FE78-4676-AB39-1DF844122C66}" type="sibTrans" cxnId="{07B16BC7-747A-466E-B9D2-F113EDE776A3}">
      <dgm:prSet/>
      <dgm:spPr/>
      <dgm:t>
        <a:bodyPr/>
        <a:lstStyle/>
        <a:p>
          <a:endParaRPr lang="ru-RU"/>
        </a:p>
      </dgm:t>
    </dgm:pt>
    <dgm:pt modelId="{D90051FE-560C-41E9-B2D2-8ABA573683AD}">
      <dgm:prSet custT="1"/>
      <dgm:spPr>
        <a:ln>
          <a:solidFill>
            <a:schemeClr val="tx2"/>
          </a:solidFill>
        </a:ln>
      </dgm:spPr>
      <dgm:t>
        <a:bodyPr/>
        <a:lstStyle/>
        <a:p>
          <a:pPr algn="just" rtl="0"/>
          <a:r>
            <a: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возмещение расходов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службе по вопросам похоронного дела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перечисляемые на расчетный счет специализированной службы.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6FD1B0-BE24-47FA-945B-1E08BF297364}" type="parTrans" cxnId="{C3344673-008C-4764-8163-4502E9F22531}">
      <dgm:prSet/>
      <dgm:spPr/>
      <dgm:t>
        <a:bodyPr/>
        <a:lstStyle/>
        <a:p>
          <a:endParaRPr lang="ru-RU"/>
        </a:p>
      </dgm:t>
    </dgm:pt>
    <dgm:pt modelId="{A0E2C337-7F35-4D97-A3F8-8A1A5AD9CB5C}" type="sibTrans" cxnId="{C3344673-008C-4764-8163-4502E9F22531}">
      <dgm:prSet/>
      <dgm:spPr/>
      <dgm:t>
        <a:bodyPr/>
        <a:lstStyle/>
        <a:p>
          <a:endParaRPr lang="ru-RU"/>
        </a:p>
      </dgm:t>
    </dgm:pt>
    <dgm:pt modelId="{141F2818-A230-462F-878C-09F7179BB8F1}" type="pres">
      <dgm:prSet presAssocID="{22B3F4AB-12D5-444A-AAAC-4BA8EA570B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521616-DD3C-4262-9C15-E321316C7296}" type="pres">
      <dgm:prSet presAssocID="{6E696FDD-958D-4772-8302-5E532BB468CF}" presName="parentText" presStyleLbl="node1" presStyleIdx="0" presStyleCnt="4" custLinFactNeighborX="11807" custLinFactNeighborY="-29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05BE9-C8E5-4AE3-8AB4-2C0D7CFC7980}" type="pres">
      <dgm:prSet presAssocID="{DE74368E-3C92-43C5-9F14-A656B745DA87}" presName="spacer" presStyleCnt="0"/>
      <dgm:spPr/>
    </dgm:pt>
    <dgm:pt modelId="{623940E9-9C16-46EC-B9B0-2CF848897D33}" type="pres">
      <dgm:prSet presAssocID="{FF270642-4186-4876-9212-1E411B184DD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E1002-ADE1-4B9F-9D2B-C4CCD494A19C}" type="pres">
      <dgm:prSet presAssocID="{C5AFE35D-B7E7-48FC-B114-C946160340E2}" presName="spacer" presStyleCnt="0"/>
      <dgm:spPr/>
    </dgm:pt>
    <dgm:pt modelId="{A0CE2C65-2C27-4F44-8E9F-399BA35EE829}" type="pres">
      <dgm:prSet presAssocID="{A76D1168-6152-4D96-8CE7-B544F8E17FC1}" presName="parentText" presStyleLbl="node1" presStyleIdx="2" presStyleCnt="4" custScaleY="979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4EFB7-05AF-4B53-A844-787E6F6C24C4}" type="pres">
      <dgm:prSet presAssocID="{C2239143-FE78-4676-AB39-1DF844122C66}" presName="spacer" presStyleCnt="0"/>
      <dgm:spPr/>
    </dgm:pt>
    <dgm:pt modelId="{34399900-33DA-4F54-9D2F-3980373BFF89}" type="pres">
      <dgm:prSet presAssocID="{D90051FE-560C-41E9-B2D2-8ABA573683A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1ADEE9-049C-4B37-BEE6-1EABB1569402}" type="presOf" srcId="{A76D1168-6152-4D96-8CE7-B544F8E17FC1}" destId="{A0CE2C65-2C27-4F44-8E9F-399BA35EE829}" srcOrd="0" destOrd="0" presId="urn:microsoft.com/office/officeart/2005/8/layout/vList2"/>
    <dgm:cxn modelId="{12B3490C-9165-4F88-824C-92B80AEE70D1}" type="presOf" srcId="{6E696FDD-958D-4772-8302-5E532BB468CF}" destId="{D8521616-DD3C-4262-9C15-E321316C7296}" srcOrd="0" destOrd="0" presId="urn:microsoft.com/office/officeart/2005/8/layout/vList2"/>
    <dgm:cxn modelId="{9BBB0A8D-6A77-479F-9138-6419563C6999}" srcId="{22B3F4AB-12D5-444A-AAAC-4BA8EA570B5A}" destId="{6E696FDD-958D-4772-8302-5E532BB468CF}" srcOrd="0" destOrd="0" parTransId="{F97982BE-77BF-43BF-B910-8666795F01BE}" sibTransId="{DE74368E-3C92-43C5-9F14-A656B745DA87}"/>
    <dgm:cxn modelId="{7CB64070-7B8D-4235-AE68-AEF45E8EEB04}" srcId="{22B3F4AB-12D5-444A-AAAC-4BA8EA570B5A}" destId="{FF270642-4186-4876-9212-1E411B184DDC}" srcOrd="1" destOrd="0" parTransId="{6DA71D3D-6C69-4FC4-83E2-4E8C268EBFBF}" sibTransId="{C5AFE35D-B7E7-48FC-B114-C946160340E2}"/>
    <dgm:cxn modelId="{232249E2-AB73-44E2-81E3-C8504E2E2765}" type="presOf" srcId="{22B3F4AB-12D5-444A-AAAC-4BA8EA570B5A}" destId="{141F2818-A230-462F-878C-09F7179BB8F1}" srcOrd="0" destOrd="0" presId="urn:microsoft.com/office/officeart/2005/8/layout/vList2"/>
    <dgm:cxn modelId="{E534E8DB-6DA7-49FF-856B-6CD788DC1A28}" type="presOf" srcId="{D90051FE-560C-41E9-B2D2-8ABA573683AD}" destId="{34399900-33DA-4F54-9D2F-3980373BFF89}" srcOrd="0" destOrd="0" presId="urn:microsoft.com/office/officeart/2005/8/layout/vList2"/>
    <dgm:cxn modelId="{8A8D883E-4236-45E6-B304-1B2360495890}" type="presOf" srcId="{FF270642-4186-4876-9212-1E411B184DDC}" destId="{623940E9-9C16-46EC-B9B0-2CF848897D33}" srcOrd="0" destOrd="0" presId="urn:microsoft.com/office/officeart/2005/8/layout/vList2"/>
    <dgm:cxn modelId="{07B16BC7-747A-466E-B9D2-F113EDE776A3}" srcId="{22B3F4AB-12D5-444A-AAAC-4BA8EA570B5A}" destId="{A76D1168-6152-4D96-8CE7-B544F8E17FC1}" srcOrd="2" destOrd="0" parTransId="{3DA19AB6-A518-4EB1-81AB-C58ACC8091AC}" sibTransId="{C2239143-FE78-4676-AB39-1DF844122C66}"/>
    <dgm:cxn modelId="{C3344673-008C-4764-8163-4502E9F22531}" srcId="{22B3F4AB-12D5-444A-AAAC-4BA8EA570B5A}" destId="{D90051FE-560C-41E9-B2D2-8ABA573683AD}" srcOrd="3" destOrd="0" parTransId="{986FD1B0-BE24-47FA-945B-1E08BF297364}" sibTransId="{A0E2C337-7F35-4D97-A3F8-8A1A5AD9CB5C}"/>
    <dgm:cxn modelId="{87BF766F-E4B9-4E94-967F-46500CF642F5}" type="presParOf" srcId="{141F2818-A230-462F-878C-09F7179BB8F1}" destId="{D8521616-DD3C-4262-9C15-E321316C7296}" srcOrd="0" destOrd="0" presId="urn:microsoft.com/office/officeart/2005/8/layout/vList2"/>
    <dgm:cxn modelId="{E2DA3660-846F-46BD-9C5D-8E9E751FE3EC}" type="presParOf" srcId="{141F2818-A230-462F-878C-09F7179BB8F1}" destId="{3F405BE9-C8E5-4AE3-8AB4-2C0D7CFC7980}" srcOrd="1" destOrd="0" presId="urn:microsoft.com/office/officeart/2005/8/layout/vList2"/>
    <dgm:cxn modelId="{157CDF41-B20A-4BF8-881F-C83039E77CE6}" type="presParOf" srcId="{141F2818-A230-462F-878C-09F7179BB8F1}" destId="{623940E9-9C16-46EC-B9B0-2CF848897D33}" srcOrd="2" destOrd="0" presId="urn:microsoft.com/office/officeart/2005/8/layout/vList2"/>
    <dgm:cxn modelId="{90A482AF-60D6-4C20-A2FE-39C8545B8ED3}" type="presParOf" srcId="{141F2818-A230-462F-878C-09F7179BB8F1}" destId="{3F6E1002-ADE1-4B9F-9D2B-C4CCD494A19C}" srcOrd="3" destOrd="0" presId="urn:microsoft.com/office/officeart/2005/8/layout/vList2"/>
    <dgm:cxn modelId="{AB16976F-DE98-4C14-97A9-525E34C21F47}" type="presParOf" srcId="{141F2818-A230-462F-878C-09F7179BB8F1}" destId="{A0CE2C65-2C27-4F44-8E9F-399BA35EE829}" srcOrd="4" destOrd="0" presId="urn:microsoft.com/office/officeart/2005/8/layout/vList2"/>
    <dgm:cxn modelId="{76A5BCB9-EDDC-4239-92E4-F28DF0458EF9}" type="presParOf" srcId="{141F2818-A230-462F-878C-09F7179BB8F1}" destId="{00E4EFB7-05AF-4B53-A844-787E6F6C24C4}" srcOrd="5" destOrd="0" presId="urn:microsoft.com/office/officeart/2005/8/layout/vList2"/>
    <dgm:cxn modelId="{7DB6CA63-3A2E-43CF-9C00-B21C13D27E75}" type="presParOf" srcId="{141F2818-A230-462F-878C-09F7179BB8F1}" destId="{34399900-33DA-4F54-9D2F-3980373BFF8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7892A-77D3-4EF5-9F1D-A0498032A324}">
      <dsp:nvSpPr>
        <dsp:cNvPr id="0" name=""/>
        <dsp:cNvSpPr/>
      </dsp:nvSpPr>
      <dsp:spPr>
        <a:xfrm>
          <a:off x="-5508457" y="-869306"/>
          <a:ext cx="6483138" cy="6483138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470B0-6023-4729-8637-C87D05C87194}">
      <dsp:nvSpPr>
        <dsp:cNvPr id="0" name=""/>
        <dsp:cNvSpPr/>
      </dsp:nvSpPr>
      <dsp:spPr>
        <a:xfrm>
          <a:off x="139471" y="16612"/>
          <a:ext cx="8474990" cy="4376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7387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Нижегородская область, Республика Карачаево-Черкессия</a:t>
          </a:r>
          <a:endParaRPr lang="ru-RU" sz="1200" b="1" kern="1200" dirty="0"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60835" y="37976"/>
        <a:ext cx="8432262" cy="394925"/>
      </dsp:txXfrm>
    </dsp:sp>
    <dsp:sp modelId="{98A9A071-C49D-4186-99FC-EA4B46175A3E}">
      <dsp:nvSpPr>
        <dsp:cNvPr id="0" name=""/>
        <dsp:cNvSpPr/>
      </dsp:nvSpPr>
      <dsp:spPr>
        <a:xfrm>
          <a:off x="136314" y="128720"/>
          <a:ext cx="545370" cy="295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057E3CF-A105-40EF-8C99-DE764DA71F48}">
      <dsp:nvSpPr>
        <dsp:cNvPr id="0" name=""/>
        <dsp:cNvSpPr/>
      </dsp:nvSpPr>
      <dsp:spPr>
        <a:xfrm>
          <a:off x="587527" y="521738"/>
          <a:ext cx="8025671" cy="4376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7387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Астраханская, Новгородская, Новосибирская, Тамбовская,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Курганская области, Хабаровский край</a:t>
          </a:r>
          <a:endParaRPr lang="ru-RU" sz="1200" b="1" kern="1200" dirty="0"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08891" y="543102"/>
        <a:ext cx="7982943" cy="394925"/>
      </dsp:txXfrm>
    </dsp:sp>
    <dsp:sp modelId="{58C44208-3E61-4363-A0EE-189AE2A6108E}">
      <dsp:nvSpPr>
        <dsp:cNvPr id="0" name=""/>
        <dsp:cNvSpPr/>
      </dsp:nvSpPr>
      <dsp:spPr>
        <a:xfrm>
          <a:off x="519770" y="935208"/>
          <a:ext cx="295974" cy="295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CF103EE-2BCE-401E-8D35-17126E33937A}">
      <dsp:nvSpPr>
        <dsp:cNvPr id="0" name=""/>
        <dsp:cNvSpPr/>
      </dsp:nvSpPr>
      <dsp:spPr>
        <a:xfrm>
          <a:off x="837094" y="1020295"/>
          <a:ext cx="7776104" cy="4376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7387" tIns="3600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    Крымский ФО, г. Севастополь, Белгородская, Ростовская, Самарская области, Республика Татарстан</a:t>
          </a:r>
          <a:endParaRPr lang="ru-RU" sz="1200" b="1" kern="1200" dirty="0"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58458" y="1041659"/>
        <a:ext cx="7733376" cy="394925"/>
      </dsp:txXfrm>
    </dsp:sp>
    <dsp:sp modelId="{151F4A2C-4724-42CF-A8E9-9334404F86B3}">
      <dsp:nvSpPr>
        <dsp:cNvPr id="0" name=""/>
        <dsp:cNvSpPr/>
      </dsp:nvSpPr>
      <dsp:spPr>
        <a:xfrm>
          <a:off x="831143" y="1092410"/>
          <a:ext cx="295974" cy="295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D5C9B41-F9DD-45D2-B598-785B777B2B5D}">
      <dsp:nvSpPr>
        <dsp:cNvPr id="0" name=""/>
        <dsp:cNvSpPr/>
      </dsp:nvSpPr>
      <dsp:spPr>
        <a:xfrm>
          <a:off x="948271" y="1512555"/>
          <a:ext cx="7664927" cy="4376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7387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    Брянская</a:t>
          </a:r>
          <a:r>
            <a:rPr lang="ru-RU" sz="1200" b="1" kern="1200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Калининградская, Калужская, Липецкая, Ульяновская области, Республика Мордовия</a:t>
          </a:r>
          <a:endParaRPr lang="ru-RU" sz="1200" b="1" kern="1200" dirty="0"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969635" y="1533919"/>
        <a:ext cx="7622199" cy="394925"/>
      </dsp:txXfrm>
    </dsp:sp>
    <dsp:sp modelId="{38EFBC72-C109-4F15-B168-14E3134AC8CB}">
      <dsp:nvSpPr>
        <dsp:cNvPr id="0" name=""/>
        <dsp:cNvSpPr/>
      </dsp:nvSpPr>
      <dsp:spPr>
        <a:xfrm>
          <a:off x="729044" y="2140849"/>
          <a:ext cx="295974" cy="295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3F02B34-8237-4288-9B5E-7A7D223A49A2}">
      <dsp:nvSpPr>
        <dsp:cNvPr id="0" name=""/>
        <dsp:cNvSpPr/>
      </dsp:nvSpPr>
      <dsp:spPr>
        <a:xfrm>
          <a:off x="833067" y="2006359"/>
          <a:ext cx="7780131" cy="6482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7387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Республики Адыгея, Алтай, Бурятия, Калмыкия,</a:t>
          </a:r>
          <a:r>
            <a:rPr lang="en-US" sz="1200" b="1" kern="1200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sz="1200" b="1" kern="1200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Еврейская АО, Алтайский, Приморский края, Амурская, Вологодская, Омская, Орловская, Магаданская, Томская области</a:t>
          </a:r>
          <a:endParaRPr lang="ru-RU" sz="1200" b="1" kern="1200" dirty="0"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64710" y="2038002"/>
        <a:ext cx="7716845" cy="584931"/>
      </dsp:txXfrm>
    </dsp:sp>
    <dsp:sp modelId="{C54018E1-A6FB-4DE8-9007-AC65944DB7DB}">
      <dsp:nvSpPr>
        <dsp:cNvPr id="0" name=""/>
        <dsp:cNvSpPr/>
      </dsp:nvSpPr>
      <dsp:spPr>
        <a:xfrm flipV="1">
          <a:off x="636726" y="2655471"/>
          <a:ext cx="336402" cy="1359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7E27743-FBCA-4702-909A-84C7392C5E04}">
      <dsp:nvSpPr>
        <dsp:cNvPr id="0" name=""/>
        <dsp:cNvSpPr/>
      </dsp:nvSpPr>
      <dsp:spPr>
        <a:xfrm>
          <a:off x="615973" y="2719900"/>
          <a:ext cx="7997225" cy="4376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7387" tIns="30480" rIns="30480" bIns="30480" numCol="1" spcCol="1270" anchor="ctr" anchorCtr="0">
          <a:noAutofit/>
        </a:bodyPr>
        <a:lstStyle/>
        <a:p>
          <a:pPr lvl="0" algn="ctr" defTabSz="53340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Республики Тыва, Северная Осетия-Алания, Карелия, Кабардино-Балкария, </a:t>
          </a:r>
        </a:p>
        <a:p>
          <a:pPr lvl="0" algn="ctr" defTabSz="53340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Костромская, Курская области</a:t>
          </a:r>
          <a:endParaRPr lang="ru-RU" sz="1200" b="1" kern="1200" dirty="0"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37337" y="2741264"/>
        <a:ext cx="7954497" cy="394925"/>
      </dsp:txXfrm>
    </dsp:sp>
    <dsp:sp modelId="{FA36C671-D3FB-45A6-81C2-B735DD05566F}">
      <dsp:nvSpPr>
        <dsp:cNvPr id="0" name=""/>
        <dsp:cNvSpPr/>
      </dsp:nvSpPr>
      <dsp:spPr>
        <a:xfrm>
          <a:off x="476317" y="3360642"/>
          <a:ext cx="295974" cy="295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311F851-477C-43FF-8506-5087DAF5C3B7}">
      <dsp:nvSpPr>
        <dsp:cNvPr id="0" name=""/>
        <dsp:cNvSpPr/>
      </dsp:nvSpPr>
      <dsp:spPr>
        <a:xfrm>
          <a:off x="496365" y="3212164"/>
          <a:ext cx="8105737" cy="7180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7387" tIns="30480" rIns="30480" bIns="30480" numCol="1" spcCol="1270" anchor="t" anchorCtr="0">
          <a:noAutofit/>
        </a:bodyPr>
        <a:lstStyle/>
        <a:p>
          <a:pPr lvl="0" algn="ctr" defTabSz="533400">
            <a:lnSpc>
              <a:spcPts val="11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Ингушетия, Марий-Эл, Хакасия, Чеченская, Чувашская республики, Владимирская, Архангельская, Воронежская, Камчатская, Псковская, Ивановская, Мурманская, Пензенская, Рязанская, Сахалинская, Смоленская и Тульская области, Ненецкий, Чукотский АО, Забайкальский край</a:t>
          </a:r>
        </a:p>
        <a:p>
          <a:pPr lvl="0" algn="ctr" defTabSz="533400">
            <a:lnSpc>
              <a:spcPts val="11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Кировская, Кемеровская, Оренбургская, Саратовская, Тверская, Иркутская области, Республики Коми, Саха (Якутия</a:t>
          </a:r>
          <a:r>
            <a:rPr lang="ru-RU" sz="1200" b="1" kern="120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),  Удмуртская и Ямало-Ненецкий автономный округ</a:t>
          </a:r>
          <a:endParaRPr lang="ru-RU" sz="1200" b="1" kern="1200" dirty="0"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31419" y="3247218"/>
        <a:ext cx="8035629" cy="647976"/>
      </dsp:txXfrm>
    </dsp:sp>
    <dsp:sp modelId="{B3F95498-FFCF-4AA1-8C83-1D6F504AB094}">
      <dsp:nvSpPr>
        <dsp:cNvPr id="0" name=""/>
        <dsp:cNvSpPr/>
      </dsp:nvSpPr>
      <dsp:spPr>
        <a:xfrm>
          <a:off x="272347" y="3514622"/>
          <a:ext cx="298260" cy="1134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966C4-5802-4D0D-B6FE-7BE34D45ADA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2444E-F724-41C6-B355-94E708F34C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41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030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20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68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16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164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12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60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08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287B2D-6B12-4F46-B198-E3141D7F7229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4862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4563" y="738188"/>
            <a:ext cx="4908550" cy="3681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36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030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20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68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16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164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12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60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08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287B2D-6B12-4F46-B198-E3141D7F7229}" type="slidenum">
              <a:rPr lang="ru-RU" altLang="ru-RU"/>
              <a:pPr>
                <a:spcBef>
                  <a:spcPct val="0"/>
                </a:spcBef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2292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030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20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68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16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164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12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60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08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8582A1-92DA-49C8-9609-71DC2923A78F}" type="slidenum">
              <a:rPr lang="ru-RU" altLang="ru-RU"/>
              <a:pPr>
                <a:spcBef>
                  <a:spcPct val="0"/>
                </a:spcBef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5849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2444E-F724-41C6-B355-94E708F34CA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921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030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20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68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16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164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12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60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08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8582A1-92DA-49C8-9609-71DC2923A78F}" type="slidenum">
              <a:rPr lang="ru-RU" altLang="ru-RU"/>
              <a:pPr>
                <a:spcBef>
                  <a:spcPct val="0"/>
                </a:spcBef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108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030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20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68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16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164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12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60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08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8582A1-92DA-49C8-9609-71DC2923A78F}" type="slidenum">
              <a:rPr lang="ru-RU" altLang="ru-RU"/>
              <a:pPr>
                <a:spcBef>
                  <a:spcPct val="0"/>
                </a:spcBef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9450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030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20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68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16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164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12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60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08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287B2D-6B12-4F46-B198-E3141D7F7229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694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030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20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68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16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164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12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60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08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287B2D-6B12-4F46-B198-E3141D7F7229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596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030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20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68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16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164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12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60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08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287B2D-6B12-4F46-B198-E3141D7F7229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113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030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20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68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16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164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12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60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08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287B2D-6B12-4F46-B198-E3141D7F7229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6104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030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20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68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16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164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12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60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08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287B2D-6B12-4F46-B198-E3141D7F7229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9767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030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20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68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16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164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12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60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08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287B2D-6B12-4F46-B198-E3141D7F7229}" type="slidenum">
              <a:rPr lang="ru-RU" altLang="ru-RU"/>
              <a:pPr>
                <a:spcBef>
                  <a:spcPct val="0"/>
                </a:spcBef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5773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030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20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68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16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164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12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60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08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287B2D-6B12-4F46-B198-E3141D7F7229}" type="slidenum">
              <a:rPr lang="ru-RU" altLang="ru-RU"/>
              <a:pPr>
                <a:spcBef>
                  <a:spcPct val="0"/>
                </a:spcBef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5158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030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20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68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16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164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12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60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08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287B2D-6B12-4F46-B198-E3141D7F7229}" type="slidenum">
              <a:rPr lang="ru-RU" altLang="ru-RU"/>
              <a:pPr>
                <a:spcBef>
                  <a:spcPct val="0"/>
                </a:spcBef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992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B428-73E0-478F-9058-AEC177233E3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A92F-B8DA-4806-BF2A-671A19F27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92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B428-73E0-478F-9058-AEC177233E3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A92F-B8DA-4806-BF2A-671A19F27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2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B428-73E0-478F-9058-AEC177233E3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A92F-B8DA-4806-BF2A-671A19F27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02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817341" y="0"/>
            <a:ext cx="240956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La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8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B428-73E0-478F-9058-AEC177233E3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A92F-B8DA-4806-BF2A-671A19F27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69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B428-73E0-478F-9058-AEC177233E3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A92F-B8DA-4806-BF2A-671A19F27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80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B428-73E0-478F-9058-AEC177233E3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A92F-B8DA-4806-BF2A-671A19F27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99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B428-73E0-478F-9058-AEC177233E3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A92F-B8DA-4806-BF2A-671A19F27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B428-73E0-478F-9058-AEC177233E3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A92F-B8DA-4806-BF2A-671A19F27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6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B428-73E0-478F-9058-AEC177233E3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A92F-B8DA-4806-BF2A-671A19F27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44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B428-73E0-478F-9058-AEC177233E3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A92F-B8DA-4806-BF2A-671A19F27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B428-73E0-478F-9058-AEC177233E3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A92F-B8DA-4806-BF2A-671A19F27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19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4B428-73E0-478F-9058-AEC177233E3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5A92F-B8DA-4806-BF2A-671A19F27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42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10.fss.ru/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25.fss.ru/232713/index.shtml" TargetMode="External"/><Relationship Id="rId5" Type="http://schemas.openxmlformats.org/officeDocument/2006/relationships/hyperlink" Target="http://r72.fss.ru/" TargetMode="External"/><Relationship Id="rId4" Type="http://schemas.openxmlformats.org/officeDocument/2006/relationships/hyperlink" Target="mailto:pv@ro72.fss.ru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026" name="Picture 2" descr="D:\Gorshkova_AA\Desktop\fss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319319"/>
            <a:ext cx="2051050" cy="1706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0643" y="319319"/>
            <a:ext cx="692041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Bookman Old Style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Bookman Old Style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Bookman Old Style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Bookman Old Style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1503586" y="2889518"/>
            <a:ext cx="618951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n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bg1"/>
                </a:solidFill>
                <a:latin typeface="Bookman Old Style" pitchFamily="18" charset="0"/>
              </a:rPr>
              <a:t>Пилотный проект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n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bg1"/>
                </a:solidFill>
                <a:latin typeface="Bookman Old Style" pitchFamily="18" charset="0"/>
              </a:rPr>
              <a:t>«Прямые выплаты</a:t>
            </a:r>
            <a:r>
              <a:rPr lang="ru-RU" altLang="ru-RU" sz="4400" b="1" dirty="0" smtClean="0">
                <a:ln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bg1"/>
                </a:solidFill>
                <a:latin typeface="Bookman Old Style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n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bg1"/>
                </a:solidFill>
                <a:latin typeface="Bookman Old Style" pitchFamily="18" charset="0"/>
              </a:rPr>
              <a:t>с</a:t>
            </a:r>
            <a:r>
              <a:rPr lang="ru-RU" altLang="ru-RU" sz="4400" b="1" dirty="0" smtClean="0">
                <a:ln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bg1"/>
                </a:solidFill>
                <a:latin typeface="Bookman Old Style" pitchFamily="18" charset="0"/>
              </a:rPr>
              <a:t> 1 июля 2020 года</a:t>
            </a:r>
            <a:endParaRPr lang="ru-RU" altLang="ru-RU" sz="4400" b="1" dirty="0">
              <a:ln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0647" y="5714394"/>
            <a:ext cx="15873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Bookman Old Style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Тюмень</a:t>
            </a:r>
            <a:endParaRPr lang="ru-RU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reflection stA="45000" endPos="2000" dist="50800" dir="5400000" sy="-100000" algn="bl" rotWithShape="0"/>
              </a:effectLst>
              <a:latin typeface="Bookman Old Style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Bookman Old Style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ru-RU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reflection stA="45000" endPos="2000" dist="50800" dir="5400000" sy="-100000" algn="bl" rotWithShape="0"/>
              </a:effectLst>
              <a:latin typeface="Bookman Old Style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2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998539"/>
            <a:ext cx="9144000" cy="486246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68000">
                <a:sysClr val="window" lastClr="FFFFFF">
                  <a:lumMod val="95000"/>
                </a:sysClr>
              </a:gs>
              <a:gs pos="100000">
                <a:srgbClr val="4F81BD">
                  <a:lumMod val="40000"/>
                  <a:lumOff val="60000"/>
                </a:srgbClr>
              </a:gs>
            </a:gsLst>
            <a:lin ang="0" scaled="1"/>
            <a:tileRect/>
          </a:gradFill>
          <a:ln w="12700" algn="ctr">
            <a:noFill/>
            <a:miter lim="800000"/>
            <a:headEnd/>
            <a:tailEnd/>
          </a:ln>
          <a:effectLst/>
          <a:extLst/>
        </p:spPr>
        <p:txBody>
          <a:bodyPr lIns="91385" tIns="45695" rIns="91385" bIns="45695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A63A8"/>
                </a:solidFill>
                <a:effectLst/>
                <a:uLnTx/>
                <a:uFillTx/>
                <a:latin typeface="Verdana" pitchFamily="34" charset="0"/>
                <a:cs typeface="Arial" pitchFamily="34" charset="0"/>
              </a:rPr>
              <a:t>Порядок обращения за выплатами</a:t>
            </a:r>
            <a:endParaRPr kumimoji="0" lang="ru-RU" alt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itchFamily="34" charset="0"/>
              <a:cs typeface="Arial" pitchFamily="34" charset="0"/>
            </a:endParaRPr>
          </a:p>
        </p:txBody>
      </p:sp>
      <p:grpSp>
        <p:nvGrpSpPr>
          <p:cNvPr id="6" name="Группа 19"/>
          <p:cNvGrpSpPr>
            <a:grpSpLocks/>
          </p:cNvGrpSpPr>
          <p:nvPr/>
        </p:nvGrpSpPr>
        <p:grpSpPr bwMode="auto">
          <a:xfrm>
            <a:off x="34925" y="1916113"/>
            <a:ext cx="3384550" cy="3889375"/>
            <a:chOff x="107504" y="1916832"/>
            <a:chExt cx="3384376" cy="3888434"/>
          </a:xfrm>
        </p:grpSpPr>
        <p:sp>
          <p:nvSpPr>
            <p:cNvPr id="7" name="Стрелка углом вверх 6"/>
            <p:cNvSpPr/>
            <p:nvPr/>
          </p:nvSpPr>
          <p:spPr>
            <a:xfrm rot="5400000">
              <a:off x="539387" y="5073571"/>
              <a:ext cx="1103046" cy="360344"/>
            </a:xfrm>
            <a:prstGeom prst="bentUpArrow">
              <a:avLst>
                <a:gd name="adj1" fmla="val 30347"/>
                <a:gd name="adj2" fmla="val 31683"/>
                <a:gd name="adj3" fmla="val 50000"/>
              </a:avLst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Стрелка углом вверх 7"/>
            <p:cNvSpPr/>
            <p:nvPr/>
          </p:nvSpPr>
          <p:spPr>
            <a:xfrm rot="5400000">
              <a:off x="-143992" y="3465030"/>
              <a:ext cx="1152246" cy="360343"/>
            </a:xfrm>
            <a:prstGeom prst="bentUpArrow">
              <a:avLst>
                <a:gd name="adj1" fmla="val 30347"/>
                <a:gd name="adj2" fmla="val 31683"/>
                <a:gd name="adj3" fmla="val 50000"/>
              </a:avLst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07504" y="1916832"/>
              <a:ext cx="2879577" cy="1223666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pitchFamily="34" charset="0"/>
                </a:rPr>
                <a:t>Работодатель с численностью работников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pitchFamily="34" charset="0"/>
                </a:rPr>
                <a:t>25 человек</a:t>
              </a:r>
              <a:r>
                <a:rPr kumimoji="0" lang="ru-RU" altLang="ru-RU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ru-RU" altLang="ru-RU" sz="16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pitchFamily="34" charset="0"/>
                </a:rPr>
                <a:t>и менее</a:t>
              </a:r>
              <a:endParaRPr kumimoji="0" lang="ru-RU" altLang="ru-RU" sz="16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12303" y="3500774"/>
              <a:ext cx="2879577" cy="1223666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pitchFamily="34" charset="0"/>
                </a:rPr>
                <a:t>передает в региональное отделение</a:t>
              </a:r>
              <a:endPara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pitchFamily="34" charset="0"/>
                </a:rPr>
                <a:t>не позднее 5 календарных дней</a:t>
              </a:r>
              <a:endPara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2" name="Группа 23"/>
          <p:cNvGrpSpPr>
            <a:grpSpLocks/>
          </p:cNvGrpSpPr>
          <p:nvPr/>
        </p:nvGrpSpPr>
        <p:grpSpPr bwMode="auto">
          <a:xfrm>
            <a:off x="5538788" y="1949450"/>
            <a:ext cx="3570287" cy="3783013"/>
            <a:chOff x="5436096" y="1948717"/>
            <a:chExt cx="3570435" cy="3784539"/>
          </a:xfrm>
        </p:grpSpPr>
        <p:sp>
          <p:nvSpPr>
            <p:cNvPr id="13" name="Двойная стрелка влево/вверх 12"/>
            <p:cNvSpPr/>
            <p:nvPr/>
          </p:nvSpPr>
          <p:spPr>
            <a:xfrm>
              <a:off x="7307836" y="4437333"/>
              <a:ext cx="360378" cy="1295923"/>
            </a:xfrm>
            <a:prstGeom prst="leftUpArrow">
              <a:avLst>
                <a:gd name="adj1" fmla="val 30347"/>
                <a:gd name="adj2" fmla="val 25000"/>
                <a:gd name="adj3" fmla="val 41979"/>
              </a:avLst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Двойная стрелка влево/вверх 13"/>
            <p:cNvSpPr/>
            <p:nvPr/>
          </p:nvSpPr>
          <p:spPr>
            <a:xfrm>
              <a:off x="8315940" y="2977832"/>
              <a:ext cx="360377" cy="1152990"/>
            </a:xfrm>
            <a:prstGeom prst="leftUpArrow">
              <a:avLst>
                <a:gd name="adj1" fmla="val 30347"/>
                <a:gd name="adj2" fmla="val 25000"/>
                <a:gd name="adj3" fmla="val 41979"/>
              </a:avLst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6126687" y="1948717"/>
              <a:ext cx="2879844" cy="1224457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pitchFamily="34" charset="0"/>
                </a:rPr>
                <a:t>Работодатель с численностью работников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pitchFamily="34" charset="0"/>
                </a:rPr>
                <a:t>более 25 человек</a:t>
              </a:r>
              <a:r>
                <a:rPr kumimoji="0" lang="ru-RU" altLang="ru-RU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pitchFamily="34" charset="0"/>
                </a:rPr>
                <a:t> </a:t>
              </a:r>
              <a:endParaRPr kumimoji="0" lang="ru-RU" altLang="ru-RU" sz="1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5436096" y="3503507"/>
              <a:ext cx="2879844" cy="1222868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pitchFamily="34" charset="0"/>
                </a:rPr>
                <a:t>передает в региональное отделение</a:t>
              </a:r>
              <a:endPara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pitchFamily="34" charset="0"/>
                </a:rPr>
                <a:t>не позднее 5 календарных дней</a:t>
              </a:r>
              <a:endPara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17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1700809"/>
            <a:ext cx="2347913" cy="254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1692275" y="4868863"/>
            <a:ext cx="2046288" cy="658813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заявление,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документы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опись</a:t>
            </a: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692275" y="6010275"/>
            <a:ext cx="2046288" cy="58737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электронный реестр сведений</a:t>
            </a: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2314575" y="5530850"/>
            <a:ext cx="700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2A63A8"/>
                </a:solidFill>
                <a:latin typeface="Verdana" panose="020B0604030504040204" pitchFamily="34" charset="0"/>
              </a:rPr>
              <a:t>ИЛИ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64163" y="5313363"/>
            <a:ext cx="2046287" cy="585787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электронный реестр сведений</a:t>
            </a:r>
          </a:p>
        </p:txBody>
      </p:sp>
      <p:sp>
        <p:nvSpPr>
          <p:cNvPr id="22" name="Левая круглая скобка 21"/>
          <p:cNvSpPr/>
          <p:nvPr/>
        </p:nvSpPr>
        <p:spPr>
          <a:xfrm>
            <a:off x="1289050" y="5157788"/>
            <a:ext cx="403225" cy="1203325"/>
          </a:xfrm>
          <a:prstGeom prst="leftBracket">
            <a:avLst>
              <a:gd name="adj" fmla="val 0"/>
            </a:avLst>
          </a:prstGeom>
          <a:noFill/>
          <a:ln w="76200" cap="flat" cmpd="sng" algn="ctr">
            <a:solidFill>
              <a:srgbClr val="0070C0"/>
            </a:solidFill>
            <a:prstDash val="solid"/>
            <a:headEnd type="triangle" w="med" len="med"/>
            <a:tailEnd type="triangl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09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53444" y="122310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196752"/>
            <a:ext cx="8856984" cy="48245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при</a:t>
            </a:r>
          </a:p>
          <a:p>
            <a:r>
              <a:rPr lang="ru-RU" dirty="0" smtClean="0"/>
              <a:t>                            </a:t>
            </a:r>
            <a:r>
              <a:rPr lang="ru-RU" dirty="0" smtClean="0">
                <a:latin typeface="Arial Black" pitchFamily="34" charset="0"/>
              </a:rPr>
              <a:t>             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869868" y="3403861"/>
            <a:ext cx="396820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● выплаты пособий не зависят от финансового состояния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р</a:t>
            </a:r>
            <a:r>
              <a:rPr lang="ru-RU" sz="1100" b="1" dirty="0" smtClean="0">
                <a:solidFill>
                  <a:schemeClr val="bg1"/>
                </a:solidFill>
              </a:rPr>
              <a:t>аботодателя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● выплата пособий не привязана к срокам выплаты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заработной платы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● работник уверен в целевом характере выплат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 своевременная выплата пособий в полном объеме</a:t>
            </a:r>
          </a:p>
          <a:p>
            <a:pPr algn="ctr"/>
            <a:endParaRPr lang="ru-RU" sz="11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● самостоятельный выбор способа получения выплат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обеспечение правильности выплат пособий</a:t>
            </a:r>
            <a:endParaRPr lang="ru-RU" sz="1100" b="1" dirty="0">
              <a:solidFill>
                <a:schemeClr val="bg1"/>
              </a:solidFill>
            </a:endParaRP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475945719"/>
              </p:ext>
            </p:extLst>
          </p:nvPr>
        </p:nvGraphicFramePr>
        <p:xfrm>
          <a:off x="611560" y="1271551"/>
          <a:ext cx="7920880" cy="4461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909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24" y="1323930"/>
            <a:ext cx="8549351" cy="524349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814388"/>
            <a:ext cx="9144000" cy="507777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68000">
                <a:sysClr val="window" lastClr="FFFFFF">
                  <a:lumMod val="95000"/>
                </a:sysClr>
              </a:gs>
              <a:gs pos="100000">
                <a:srgbClr val="4F81BD">
                  <a:lumMod val="40000"/>
                  <a:lumOff val="60000"/>
                </a:srgbClr>
              </a:gs>
            </a:gsLst>
            <a:lin ang="0" scaled="1"/>
            <a:tileRect/>
          </a:gradFill>
          <a:ln w="12700" algn="ctr">
            <a:noFill/>
            <a:miter lim="800000"/>
            <a:headEnd/>
            <a:tailEnd/>
          </a:ln>
          <a:effectLst/>
          <a:extLst/>
        </p:spPr>
        <p:txBody>
          <a:bodyPr lIns="91385" tIns="45695" rIns="91385" bIns="45695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2A63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Пособия и выплаты</a:t>
            </a:r>
            <a:endParaRPr lang="ru-RU" altLang="ru-RU" sz="2000" dirty="0">
              <a:solidFill>
                <a:srgbClr val="2A63A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9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05441" y="44624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48" y="1343436"/>
            <a:ext cx="8815504" cy="520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814388"/>
            <a:ext cx="9144000" cy="507777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68000">
                <a:sysClr val="window" lastClr="FFFFFF">
                  <a:lumMod val="95000"/>
                </a:sysClr>
              </a:gs>
              <a:gs pos="100000">
                <a:srgbClr val="4F81BD">
                  <a:lumMod val="40000"/>
                  <a:lumOff val="60000"/>
                </a:srgbClr>
              </a:gs>
            </a:gsLst>
            <a:lin ang="0" scaled="1"/>
            <a:tileRect/>
          </a:gradFill>
          <a:ln w="12700" algn="ctr">
            <a:noFill/>
            <a:miter lim="800000"/>
            <a:headEnd/>
            <a:tailEnd/>
          </a:ln>
          <a:effectLst/>
          <a:extLst/>
        </p:spPr>
        <p:txBody>
          <a:bodyPr lIns="91385" tIns="45695" rIns="91385" bIns="45695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2A63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Порядок предоставления документов</a:t>
            </a:r>
            <a:endParaRPr lang="ru-RU" altLang="ru-RU" sz="2000" dirty="0">
              <a:solidFill>
                <a:srgbClr val="2A63A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2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836712"/>
            <a:ext cx="9144000" cy="584200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69000">
                <a:sysClr val="window" lastClr="FFFFFF">
                  <a:lumMod val="95000"/>
                </a:sysClr>
              </a:gs>
              <a:gs pos="100000">
                <a:srgbClr val="4F81BD">
                  <a:lumMod val="40000"/>
                  <a:lumOff val="60000"/>
                </a:srgb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Подготовка и отправка в региональное отделение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реестра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сведений о выплате пособий застрахованным в электронном виде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5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140174"/>
            <a:ext cx="1928812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8"/>
          <p:cNvSpPr>
            <a:spLocks noChangeArrowheads="1"/>
          </p:cNvSpPr>
          <p:nvPr/>
        </p:nvSpPr>
        <p:spPr bwMode="auto">
          <a:xfrm>
            <a:off x="317500" y="3694212"/>
            <a:ext cx="17160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</a:rPr>
              <a:t>шлюз приема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</a:rPr>
              <a:t>документов с ЭЦП </a:t>
            </a:r>
            <a:endParaRPr kumimoji="0" lang="ru-RU" altLang="ru-RU" sz="11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520825" y="2263874"/>
            <a:ext cx="2160588" cy="0"/>
          </a:xfrm>
          <a:prstGeom prst="straightConnector1">
            <a:avLst/>
          </a:prstGeom>
          <a:noFill/>
          <a:ln w="57150" cap="flat" cmpd="sng" algn="ctr">
            <a:solidFill>
              <a:srgbClr val="0070C0"/>
            </a:solidFill>
            <a:prstDash val="solid"/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8" name="Прямая соединительная линия 7"/>
          <p:cNvCxnSpPr/>
          <p:nvPr/>
        </p:nvCxnSpPr>
        <p:spPr>
          <a:xfrm>
            <a:off x="4757738" y="2221012"/>
            <a:ext cx="1770062" cy="0"/>
          </a:xfrm>
          <a:prstGeom prst="line">
            <a:avLst/>
          </a:prstGeom>
          <a:noFill/>
          <a:ln w="57150" cap="flat" cmpd="sng" algn="ctr">
            <a:solidFill>
              <a:srgbClr val="0070C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grpSp>
        <p:nvGrpSpPr>
          <p:cNvPr id="10" name="Группа 81"/>
          <p:cNvGrpSpPr>
            <a:grpSpLocks/>
          </p:cNvGrpSpPr>
          <p:nvPr/>
        </p:nvGrpSpPr>
        <p:grpSpPr bwMode="auto">
          <a:xfrm>
            <a:off x="131763" y="1436787"/>
            <a:ext cx="8880475" cy="5230812"/>
            <a:chOff x="-132991" y="1636620"/>
            <a:chExt cx="8880055" cy="5230674"/>
          </a:xfrm>
        </p:grpSpPr>
        <p:pic>
          <p:nvPicPr>
            <p:cNvPr id="11" name="Рисунок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54" y="2032286"/>
              <a:ext cx="1008112" cy="1020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6206" y="2079572"/>
              <a:ext cx="1228579" cy="954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5"/>
            <p:cNvSpPr>
              <a:spLocks noChangeArrowheads="1"/>
            </p:cNvSpPr>
            <p:nvPr/>
          </p:nvSpPr>
          <p:spPr bwMode="auto">
            <a:xfrm>
              <a:off x="31830" y="1638513"/>
              <a:ext cx="16561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anose="020B0604030504040204" pitchFamily="34" charset="0"/>
                </a:rPr>
                <a:t>РАБОТОДАТЕЛЬ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anose="020B0604030504040204" pitchFamily="34" charset="0"/>
                </a:rPr>
                <a:t>(страхователь)</a:t>
              </a:r>
            </a:p>
          </p:txBody>
        </p:sp>
        <p:sp>
          <p:nvSpPr>
            <p:cNvPr id="14" name="Прямоугольник 6"/>
            <p:cNvSpPr>
              <a:spLocks noChangeArrowheads="1"/>
            </p:cNvSpPr>
            <p:nvPr/>
          </p:nvSpPr>
          <p:spPr bwMode="auto">
            <a:xfrm>
              <a:off x="3247609" y="1636620"/>
              <a:ext cx="17099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anose="020B0604030504040204" pitchFamily="34" charset="0"/>
                </a:rPr>
                <a:t>электронный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anose="020B0604030504040204" pitchFamily="34" charset="0"/>
                </a:rPr>
                <a:t>реестр сведений</a:t>
              </a:r>
              <a:endParaRPr kumimoji="0" lang="ru-RU" altLang="ru-RU" sz="1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grpSp>
          <p:nvGrpSpPr>
            <p:cNvPr id="15" name="Группа 44"/>
            <p:cNvGrpSpPr>
              <a:grpSpLocks/>
            </p:cNvGrpSpPr>
            <p:nvPr/>
          </p:nvGrpSpPr>
          <p:grpSpPr bwMode="auto">
            <a:xfrm>
              <a:off x="3563888" y="2822764"/>
              <a:ext cx="5183176" cy="1721896"/>
              <a:chOff x="1606994" y="2764879"/>
              <a:chExt cx="5183176" cy="1721896"/>
            </a:xfrm>
          </p:grpSpPr>
          <p:pic>
            <p:nvPicPr>
              <p:cNvPr id="28" name="Рисунок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0651" y="2764879"/>
                <a:ext cx="1444214" cy="1444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Рисунок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4865" y="3175603"/>
                <a:ext cx="752613" cy="752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2" descr="D:\Gorshkova_AA\Desktop\fss_logo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5613" y="3212976"/>
                <a:ext cx="1024960" cy="852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Box 8"/>
              <p:cNvSpPr txBox="1">
                <a:spLocks noChangeArrowheads="1"/>
              </p:cNvSpPr>
              <p:nvPr/>
            </p:nvSpPr>
            <p:spPr bwMode="auto">
              <a:xfrm>
                <a:off x="1606994" y="4055888"/>
                <a:ext cx="1602198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Verdana" panose="020B0604030504040204" pitchFamily="34" charset="0"/>
                  </a:rPr>
                  <a:t>АРМ подготовки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Verdana" panose="020B0604030504040204" pitchFamily="34" charset="0"/>
                  </a:rPr>
                  <a:t>расчетов ФСС </a:t>
                </a:r>
              </a:p>
            </p:txBody>
          </p:sp>
          <p:pic>
            <p:nvPicPr>
              <p:cNvPr id="32" name="Рисунок 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3928" y="3212976"/>
                <a:ext cx="772640" cy="772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Прямоугольник 13"/>
              <p:cNvSpPr>
                <a:spLocks noChangeArrowheads="1"/>
              </p:cNvSpPr>
              <p:nvPr/>
            </p:nvSpPr>
            <p:spPr bwMode="auto">
              <a:xfrm>
                <a:off x="3536215" y="4015633"/>
                <a:ext cx="137730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Verdana" panose="020B0604030504040204" pitchFamily="34" charset="0"/>
                  </a:rPr>
                  <a:t>1С, СБиС,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Verdana" panose="020B0604030504040204" pitchFamily="34" charset="0"/>
                  </a:rPr>
                  <a:t> Контур и т.д.</a:t>
                </a:r>
                <a:endParaRPr kumimoji="0" lang="ru-RU" altLang="ru-RU" sz="12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pic>
            <p:nvPicPr>
              <p:cNvPr id="34" name="Рисунок 1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9014" y="3182681"/>
                <a:ext cx="832952" cy="832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Прямоугольник 15"/>
              <p:cNvSpPr>
                <a:spLocks noChangeArrowheads="1"/>
              </p:cNvSpPr>
              <p:nvPr/>
            </p:nvSpPr>
            <p:spPr bwMode="auto">
              <a:xfrm>
                <a:off x="5380810" y="4025110"/>
                <a:ext cx="140936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Verdana" panose="020B0604030504040204" pitchFamily="34" charset="0"/>
                  </a:rPr>
                  <a:t>Собственные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Verdana" panose="020B0604030504040204" pitchFamily="34" charset="0"/>
                  </a:rPr>
                  <a:t>программы</a:t>
                </a:r>
              </a:p>
            </p:txBody>
          </p:sp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1607227" y="3109045"/>
                <a:ext cx="5125796" cy="1377914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62"/>
            <p:cNvSpPr txBox="1">
              <a:spLocks noChangeArrowheads="1"/>
            </p:cNvSpPr>
            <p:nvPr/>
          </p:nvSpPr>
          <p:spPr bwMode="auto">
            <a:xfrm>
              <a:off x="1412647" y="2463802"/>
              <a:ext cx="159370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anose="020B0604030504040204" pitchFamily="34" charset="0"/>
                </a:rPr>
                <a:t>подготавливает</a:t>
              </a:r>
            </a:p>
          </p:txBody>
        </p:sp>
        <p:sp>
          <p:nvSpPr>
            <p:cNvPr id="17" name="TextBox 63"/>
            <p:cNvSpPr txBox="1">
              <a:spLocks noChangeArrowheads="1"/>
            </p:cNvSpPr>
            <p:nvPr/>
          </p:nvSpPr>
          <p:spPr bwMode="auto">
            <a:xfrm>
              <a:off x="4885463" y="2420888"/>
              <a:ext cx="11865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anose="020B0604030504040204" pitchFamily="34" charset="0"/>
                </a:rPr>
                <a:t>с помощью</a:t>
              </a:r>
            </a:p>
          </p:txBody>
        </p:sp>
        <p:sp>
          <p:nvSpPr>
            <p:cNvPr id="18" name="TextBox 65"/>
            <p:cNvSpPr txBox="1">
              <a:spLocks noChangeArrowheads="1"/>
            </p:cNvSpPr>
            <p:nvPr/>
          </p:nvSpPr>
          <p:spPr bwMode="auto">
            <a:xfrm>
              <a:off x="2017258" y="3805996"/>
              <a:ext cx="11945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anose="020B0604030504040204" pitchFamily="34" charset="0"/>
                </a:rPr>
                <a:t>отправляет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70253" y="3370124"/>
              <a:ext cx="185729" cy="276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pic>
          <p:nvPicPr>
            <p:cNvPr id="20" name="Picture 2" descr="D:\Gorshkova_AA\Desktop\презентация прямые выплаты 2\ПВ\фсс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2991" y="5227951"/>
              <a:ext cx="1985825" cy="1609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73"/>
            <p:cNvSpPr txBox="1">
              <a:spLocks noChangeArrowheads="1"/>
            </p:cNvSpPr>
            <p:nvPr/>
          </p:nvSpPr>
          <p:spPr bwMode="auto">
            <a:xfrm>
              <a:off x="1863442" y="5606473"/>
              <a:ext cx="24609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anose="020B0604030504040204" pitchFamily="34" charset="0"/>
                </a:rPr>
                <a:t>собирает и обрабатывает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anose="020B0604030504040204" pitchFamily="34" charset="0"/>
                </a:rPr>
                <a:t>данные</a:t>
              </a:r>
            </a:p>
          </p:txBody>
        </p:sp>
        <p:sp>
          <p:nvSpPr>
            <p:cNvPr id="22" name="TextBox 74"/>
            <p:cNvSpPr txBox="1">
              <a:spLocks noChangeArrowheads="1"/>
            </p:cNvSpPr>
            <p:nvPr/>
          </p:nvSpPr>
          <p:spPr bwMode="auto">
            <a:xfrm>
              <a:off x="1965881" y="6100562"/>
              <a:ext cx="21499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anose="020B0604030504040204" pitchFamily="34" charset="0"/>
                </a:rPr>
                <a:t>выплачивает пособие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anose="020B0604030504040204" pitchFamily="34" charset="0"/>
                </a:rPr>
                <a:t>работнику</a:t>
              </a:r>
            </a:p>
          </p:txBody>
        </p:sp>
        <p:pic>
          <p:nvPicPr>
            <p:cNvPr id="23" name="Рисунок 7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7581" y="4757409"/>
              <a:ext cx="941083" cy="94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Рисунок 7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4443" y="5795497"/>
              <a:ext cx="1073138" cy="107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79"/>
            <p:cNvSpPr txBox="1">
              <a:spLocks noChangeArrowheads="1"/>
            </p:cNvSpPr>
            <p:nvPr/>
          </p:nvSpPr>
          <p:spPr bwMode="auto">
            <a:xfrm>
              <a:off x="5076246" y="6207695"/>
              <a:ext cx="11576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anose="020B0604030504040204" pitchFamily="34" charset="0"/>
                </a:rPr>
                <a:t>почтовым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anose="020B0604030504040204" pitchFamily="34" charset="0"/>
                </a:rPr>
                <a:t>переводом</a:t>
              </a:r>
            </a:p>
          </p:txBody>
        </p:sp>
        <p:sp>
          <p:nvSpPr>
            <p:cNvPr id="26" name="TextBox 80"/>
            <p:cNvSpPr txBox="1">
              <a:spLocks noChangeArrowheads="1"/>
            </p:cNvSpPr>
            <p:nvPr/>
          </p:nvSpPr>
          <p:spPr bwMode="auto">
            <a:xfrm rot="20850891">
              <a:off x="4643060" y="5322540"/>
              <a:ext cx="2980162" cy="276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anose="020B0604030504040204" pitchFamily="34" charset="0"/>
                </a:rPr>
                <a:t>на банковский </a:t>
              </a:r>
              <a:r>
                <a:rPr kumimoji="0" lang="ru-RU" alt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anose="020B0604030504040204" pitchFamily="34" charset="0"/>
                </a:rPr>
                <a:t>счет, карта МИР</a:t>
              </a:r>
              <a:endPara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7991" y="3438384"/>
              <a:ext cx="1271527" cy="3079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docs.fss.ru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</p:grpSp>
      <p:cxnSp>
        <p:nvCxnSpPr>
          <p:cNvPr id="37" name="Прямая со стрелкой 36"/>
          <p:cNvCxnSpPr/>
          <p:nvPr/>
        </p:nvCxnSpPr>
        <p:spPr>
          <a:xfrm flipH="1">
            <a:off x="6510338" y="2187674"/>
            <a:ext cx="12700" cy="661988"/>
          </a:xfrm>
          <a:prstGeom prst="straightConnector1">
            <a:avLst/>
          </a:prstGeom>
          <a:noFill/>
          <a:ln w="57150" cap="flat" cmpd="sng" algn="ctr">
            <a:solidFill>
              <a:srgbClr val="0070C0"/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8" name="Прямая со стрелкой 37"/>
          <p:cNvCxnSpPr/>
          <p:nvPr/>
        </p:nvCxnSpPr>
        <p:spPr>
          <a:xfrm flipH="1">
            <a:off x="2033588" y="3592612"/>
            <a:ext cx="1563687" cy="12700"/>
          </a:xfrm>
          <a:prstGeom prst="straightConnector1">
            <a:avLst/>
          </a:prstGeom>
          <a:noFill/>
          <a:ln w="57150" cap="flat" cmpd="sng" algn="ctr">
            <a:solidFill>
              <a:srgbClr val="0070C0"/>
            </a:solidFill>
            <a:prstDash val="solid"/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39" name="Прямая со стрелкой 38"/>
          <p:cNvCxnSpPr/>
          <p:nvPr/>
        </p:nvCxnSpPr>
        <p:spPr>
          <a:xfrm>
            <a:off x="1174750" y="4557812"/>
            <a:ext cx="0" cy="566737"/>
          </a:xfrm>
          <a:prstGeom prst="straightConnector1">
            <a:avLst/>
          </a:prstGeom>
          <a:noFill/>
          <a:ln w="57150" cap="flat" cmpd="sng" algn="ctr">
            <a:solidFill>
              <a:srgbClr val="0070C0"/>
            </a:solidFill>
            <a:prstDash val="solid"/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40" name="Прямая со стрелкой 39"/>
          <p:cNvCxnSpPr/>
          <p:nvPr/>
        </p:nvCxnSpPr>
        <p:spPr>
          <a:xfrm flipV="1">
            <a:off x="1998663" y="5883374"/>
            <a:ext cx="2911475" cy="0"/>
          </a:xfrm>
          <a:prstGeom prst="straightConnector1">
            <a:avLst/>
          </a:prstGeom>
          <a:noFill/>
          <a:ln w="57150" cap="flat" cmpd="sng" algn="ctr">
            <a:solidFill>
              <a:srgbClr val="0070C0"/>
            </a:solidFill>
            <a:prstDash val="solid"/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41" name="Прямая со стрелкой 40"/>
          <p:cNvCxnSpPr/>
          <p:nvPr/>
        </p:nvCxnSpPr>
        <p:spPr>
          <a:xfrm flipV="1">
            <a:off x="5141913" y="5124549"/>
            <a:ext cx="2598737" cy="625475"/>
          </a:xfrm>
          <a:prstGeom prst="straightConnector1">
            <a:avLst/>
          </a:prstGeom>
          <a:noFill/>
          <a:ln w="57150" cap="flat" cmpd="sng" algn="ctr">
            <a:solidFill>
              <a:srgbClr val="0070C0"/>
            </a:solidFill>
            <a:prstDash val="solid"/>
            <a:headEnd type="oval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42" name="Прямая со стрелкой 41"/>
          <p:cNvCxnSpPr/>
          <p:nvPr/>
        </p:nvCxnSpPr>
        <p:spPr>
          <a:xfrm>
            <a:off x="5149850" y="5965924"/>
            <a:ext cx="1638300" cy="0"/>
          </a:xfrm>
          <a:prstGeom prst="straightConnector1">
            <a:avLst/>
          </a:prstGeom>
          <a:noFill/>
          <a:ln w="57150" cap="flat" cmpd="sng" algn="ctr">
            <a:solidFill>
              <a:srgbClr val="0070C0"/>
            </a:solidFill>
            <a:prstDash val="solid"/>
            <a:headEnd type="oval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59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Диск D\ИРД\печатная продукция\ЛОГО Брендбук\Logo2_color_CMYK [преобразованный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46" y="151334"/>
            <a:ext cx="1049982" cy="89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B57B822-7A0C-6848-BB12-849399ADD4F0}"/>
              </a:ext>
            </a:extLst>
          </p:cNvPr>
          <p:cNvSpPr txBox="1"/>
          <p:nvPr/>
        </p:nvSpPr>
        <p:spPr>
          <a:xfrm>
            <a:off x="-158864" y="1048428"/>
            <a:ext cx="217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solidFill>
                  <a:srgbClr val="4949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ГОСУДАРСТВЕННОЕ УЧРЕЖДЕНИЕ – </a:t>
            </a:r>
          </a:p>
          <a:p>
            <a:pPr algn="ctr"/>
            <a:r>
              <a:rPr lang="ru-RU" sz="600" b="1" dirty="0" smtClean="0">
                <a:solidFill>
                  <a:srgbClr val="4949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ТЮМЕНСКОЕ РЕГИОНАЛЬНОЕ ОТДЕЛЕНИЕ</a:t>
            </a:r>
          </a:p>
          <a:p>
            <a:pPr algn="ctr"/>
            <a:r>
              <a:rPr lang="ru-RU" sz="600" b="1" dirty="0" smtClean="0">
                <a:solidFill>
                  <a:srgbClr val="4949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ФОНДА СОЦИАЛЬНОГО СТРАХОВАНИЯ </a:t>
            </a:r>
          </a:p>
          <a:p>
            <a:pPr algn="ctr"/>
            <a:r>
              <a:rPr lang="ru-RU" sz="600" b="1" dirty="0" smtClean="0">
                <a:solidFill>
                  <a:srgbClr val="4949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РОССИЙСКОЙ ФЕДЕРАЦИИ</a:t>
            </a:r>
            <a:endParaRPr lang="en-US" sz="600" b="1" dirty="0">
              <a:solidFill>
                <a:srgbClr val="49494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0390" y="494430"/>
            <a:ext cx="7123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http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://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docs-edu.fss.ru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:81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3453" y="6368620"/>
            <a:ext cx="23164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 30.06.2020 года</a:t>
            </a:r>
            <a:endParaRPr lang="ru-RU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758301"/>
            <a:ext cx="9144000" cy="461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6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962820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2A63A8"/>
                </a:solidFill>
                <a:latin typeface="Verdana" pitchFamily="34" charset="0"/>
              </a:rPr>
              <a:t>ФОРМИРОВАНИЕ РЕЕСТРОВ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8938" y="1844825"/>
            <a:ext cx="8431533" cy="432048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b="1" dirty="0">
                <a:solidFill>
                  <a:schemeClr val="tx2"/>
                </a:solidFill>
              </a:rPr>
              <a:t>Для формирования и направления реестров пособий страхователями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необходимо:</a:t>
            </a:r>
          </a:p>
          <a:p>
            <a:pPr algn="ctr" eaLnBrk="1" hangingPunct="1">
              <a:defRPr/>
            </a:pPr>
            <a:endParaRPr lang="ru-RU" altLang="ru-RU" b="1" dirty="0" smtClean="0">
              <a:solidFill>
                <a:srgbClr val="2A63A8"/>
              </a:solidFill>
              <a:latin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0511" y="3217072"/>
            <a:ext cx="2733401" cy="246024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для подготовки реестров (АРМ ФСС, 1С, СБИС,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Контур.Экстерн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Парус и др.).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Крест 6"/>
          <p:cNvSpPr/>
          <p:nvPr/>
        </p:nvSpPr>
        <p:spPr>
          <a:xfrm>
            <a:off x="3413257" y="4149967"/>
            <a:ext cx="505849" cy="472271"/>
          </a:xfrm>
          <a:prstGeom prst="plus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19825" y="3707842"/>
            <a:ext cx="1978606" cy="151729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Действующая</a:t>
            </a:r>
            <a:r>
              <a:rPr lang="ru-RU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ЭП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Крест 9"/>
          <p:cNvSpPr/>
          <p:nvPr/>
        </p:nvSpPr>
        <p:spPr>
          <a:xfrm>
            <a:off x="6269503" y="4154989"/>
            <a:ext cx="505849" cy="472271"/>
          </a:xfrm>
          <a:prstGeom prst="plus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23601" y="3691057"/>
            <a:ext cx="2021101" cy="1512271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9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959835"/>
            <a:ext cx="9144000" cy="4001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документов на бумажном носителе в региональное отделение</a:t>
            </a:r>
            <a:endParaRPr lang="ru-RU" altLang="ru-RU" sz="2000" b="1" dirty="0">
              <a:solidFill>
                <a:srgbClr val="2A63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sp>
        <p:nvSpPr>
          <p:cNvPr id="23" name="Пятиугольник 4"/>
          <p:cNvSpPr/>
          <p:nvPr/>
        </p:nvSpPr>
        <p:spPr>
          <a:xfrm>
            <a:off x="2339752" y="3212976"/>
            <a:ext cx="5167781" cy="12196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7815" tIns="129540" rIns="241808" bIns="129540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400" kern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7318" y="1411865"/>
            <a:ext cx="876829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695" algn="just" fontAlgn="base">
              <a:lnSpc>
                <a:spcPts val="1600"/>
              </a:lnSpc>
              <a:buClr>
                <a:srgbClr val="00007D"/>
              </a:buClr>
              <a:buSzPct val="75000"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бумажном носителе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представляются документы (сведения)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по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видам пособий, перечисляемые напрямую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застрахованным лицам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(электронные реестры не предусмотрены): </a:t>
            </a:r>
          </a:p>
          <a:p>
            <a:pPr marL="342900" lvl="0" indent="-342900" algn="just" fontAlgn="base">
              <a:lnSpc>
                <a:spcPts val="1600"/>
              </a:lnSpc>
              <a:buClr>
                <a:srgbClr val="00007D"/>
              </a:buClr>
              <a:buSzPct val="75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временной нетрудоспособности в связи с несчастным случаем на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производстве;</a:t>
            </a:r>
          </a:p>
          <a:p>
            <a:pPr marL="342900" lvl="0" indent="-342900" algn="just" fontAlgn="base">
              <a:lnSpc>
                <a:spcPts val="1600"/>
              </a:lnSpc>
              <a:buClr>
                <a:srgbClr val="00007D"/>
              </a:buClr>
              <a:buSzPct val="75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на оплату дополнительного отпуска (сверх ежегодно предоставляемого) на период лечения, проезда к месту лечения и обратно, предоставляемого застрахованному лицу, пострадавшему на производстве.</a:t>
            </a:r>
          </a:p>
          <a:p>
            <a:pPr lvl="0" algn="just" fontAlgn="base">
              <a:lnSpc>
                <a:spcPts val="1600"/>
              </a:lnSpc>
              <a:buClr>
                <a:srgbClr val="00007D"/>
              </a:buClr>
              <a:buSzPct val="75000"/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fontAlgn="base">
              <a:lnSpc>
                <a:spcPts val="1600"/>
              </a:lnSpc>
              <a:buClr>
                <a:srgbClr val="00007D"/>
              </a:buClr>
              <a:buSzPct val="75000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Для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возмещения расходов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страхователю: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ts val="1600"/>
              </a:lnSpc>
              <a:buFont typeface="Wingdings" pitchFamily="2" charset="2"/>
              <a:buChar char="ü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выплату социального пособия на погребение;</a:t>
            </a:r>
          </a:p>
          <a:p>
            <a:pPr marL="285750" indent="-285750" algn="just">
              <a:lnSpc>
                <a:spcPts val="16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оплату 4 дополнительных выходных дней одному из родителей для ухода за детьми-инвалидами;</a:t>
            </a:r>
          </a:p>
          <a:p>
            <a:pPr marL="285750" indent="-285750" algn="just">
              <a:lnSpc>
                <a:spcPts val="16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предупредительные меры по сокращению производственного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травматизма;</a:t>
            </a:r>
          </a:p>
          <a:p>
            <a:pPr marL="285750" indent="-285750" algn="just">
              <a:lnSpc>
                <a:spcPts val="1600"/>
              </a:lnSpc>
              <a:buFont typeface="Wingdings" pitchFamily="2" charset="2"/>
              <a:buChar char="ü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выплату пособия по временной нетрудоспособности за счет межбюджетных трансфертов.</a:t>
            </a:r>
          </a:p>
          <a:p>
            <a:pPr algn="just">
              <a:lnSpc>
                <a:spcPts val="1600"/>
              </a:lnSpc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600"/>
              </a:lnSpc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Для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возмещения расходов специализированной службе по вопросам похоронного дела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lnSpc>
                <a:spcPts val="16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возмещение стоимости услуг по погребению.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ts val="1600"/>
              </a:lnSpc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</a:t>
            </a:r>
            <a:endParaRPr lang="ru-RU" altLang="ru-RU" sz="1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600"/>
              </a:lnSpc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представляются с описью и заявлением (по форме, утвержденной приказом Фонда), после 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 пособий документы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возвращаются страхователю </a:t>
            </a:r>
            <a:r>
              <a:rPr lang="ru-RU" altLang="ru-RU" sz="1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(кроме пособий по временной нетрудоспособности в связи с несчастным случаем на производстве или профессиональным заболеванием, а также оплаты отпуска пострадавшему (сверх ежегодно оплачиваемого отпуска)</a:t>
            </a: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ct val="0"/>
              </a:spcBef>
            </a:pPr>
            <a:endParaRPr lang="ru-RU" altLang="ru-RU" sz="1400" dirty="0">
              <a:solidFill>
                <a:srgbClr val="2A63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026257"/>
            <a:ext cx="9144000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>
                <a:solidFill>
                  <a:srgbClr val="2A63A8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Если работодатель представляет в </a:t>
            </a:r>
            <a:r>
              <a:rPr lang="ru-RU" sz="1600" dirty="0" smtClean="0">
                <a:solidFill>
                  <a:srgbClr val="2A63A8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региональное отделение электронные </a:t>
            </a:r>
            <a:r>
              <a:rPr lang="ru-RU" sz="1600" dirty="0">
                <a:solidFill>
                  <a:srgbClr val="2A63A8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реестры, </a:t>
            </a:r>
            <a:r>
              <a:rPr lang="ru-RU" sz="1600" b="1" dirty="0">
                <a:solidFill>
                  <a:srgbClr val="2A63A8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документы на бумажном носителе не представляются и хранятся в </a:t>
            </a:r>
            <a:r>
              <a:rPr lang="ru-RU" sz="1600" b="1" dirty="0" smtClean="0">
                <a:solidFill>
                  <a:srgbClr val="2A63A8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организации, </a:t>
            </a:r>
            <a:r>
              <a:rPr lang="ru-RU" sz="1600" dirty="0" smtClean="0">
                <a:solidFill>
                  <a:srgbClr val="2A63A8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страхователь </a:t>
            </a:r>
            <a:r>
              <a:rPr lang="ru-RU" sz="1600" dirty="0">
                <a:solidFill>
                  <a:srgbClr val="2A63A8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осуществляет </a:t>
            </a:r>
            <a:r>
              <a:rPr lang="ru-RU" sz="1600" b="1" dirty="0" smtClean="0">
                <a:solidFill>
                  <a:srgbClr val="2A63A8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хранение </a:t>
            </a:r>
            <a:r>
              <a:rPr lang="ru-RU" sz="1600" b="1" dirty="0">
                <a:solidFill>
                  <a:srgbClr val="2A63A8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документов</a:t>
            </a:r>
            <a:r>
              <a:rPr lang="ru-RU" sz="1600" dirty="0">
                <a:solidFill>
                  <a:srgbClr val="2A63A8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в порядке и сроки, </a:t>
            </a:r>
            <a:r>
              <a:rPr lang="ru-RU" sz="1600" dirty="0" smtClean="0">
                <a:solidFill>
                  <a:srgbClr val="2A63A8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установленные законодательством РФ</a:t>
            </a:r>
            <a:endParaRPr lang="ru-RU" sz="1600" dirty="0">
              <a:solidFill>
                <a:srgbClr val="2A63A8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93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887413"/>
            <a:ext cx="9144000" cy="4000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9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latin typeface="Verdana" pitchFamily="34" charset="0"/>
              </a:rPr>
              <a:t>СХЕМА ВЫПЛАТЫ ПОСОБИЙ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107504" y="1287463"/>
            <a:ext cx="8928991" cy="5380880"/>
            <a:chOff x="874" y="2007"/>
            <a:chExt cx="9900" cy="6649"/>
          </a:xfrm>
        </p:grpSpPr>
        <p:grpSp>
          <p:nvGrpSpPr>
            <p:cNvPr id="31" name="Group 31"/>
            <p:cNvGrpSpPr>
              <a:grpSpLocks/>
            </p:cNvGrpSpPr>
            <p:nvPr/>
          </p:nvGrpSpPr>
          <p:grpSpPr bwMode="auto">
            <a:xfrm>
              <a:off x="4513" y="2007"/>
              <a:ext cx="3051" cy="1341"/>
              <a:chOff x="5111" y="1490"/>
              <a:chExt cx="2552" cy="1210"/>
            </a:xfrm>
          </p:grpSpPr>
          <p:sp>
            <p:nvSpPr>
              <p:cNvPr id="55" name="AutoShape 32"/>
              <p:cNvSpPr>
                <a:spLocks noChangeArrowheads="1"/>
              </p:cNvSpPr>
              <p:nvPr/>
            </p:nvSpPr>
            <p:spPr bwMode="auto">
              <a:xfrm>
                <a:off x="5112" y="1490"/>
                <a:ext cx="2551" cy="1205"/>
              </a:xfrm>
              <a:prstGeom prst="flowChartAlternateProcess">
                <a:avLst/>
              </a:prstGeom>
              <a:noFill/>
              <a:ln w="9525">
                <a:solidFill>
                  <a:srgbClr val="C6D9F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ru-RU" sz="14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Застрахованное лицо</a:t>
                </a:r>
              </a:p>
            </p:txBody>
          </p:sp>
          <p:sp>
            <p:nvSpPr>
              <p:cNvPr id="56" name="AutoShape 33"/>
              <p:cNvSpPr>
                <a:spLocks noChangeArrowheads="1"/>
              </p:cNvSpPr>
              <p:nvPr/>
            </p:nvSpPr>
            <p:spPr bwMode="auto">
              <a:xfrm>
                <a:off x="5111" y="1855"/>
                <a:ext cx="2551" cy="845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ru-RU" sz="1100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Заявление о выплате соответствующего вида пособия, документы, необходимые для назначения и выплаты пособия</a:t>
                </a:r>
              </a:p>
            </p:txBody>
          </p:sp>
        </p:grpSp>
        <p:grpSp>
          <p:nvGrpSpPr>
            <p:cNvPr id="32" name="Group 34"/>
            <p:cNvGrpSpPr>
              <a:grpSpLocks/>
            </p:cNvGrpSpPr>
            <p:nvPr/>
          </p:nvGrpSpPr>
          <p:grpSpPr bwMode="auto">
            <a:xfrm>
              <a:off x="1226" y="3797"/>
              <a:ext cx="9470" cy="1598"/>
              <a:chOff x="2536" y="3161"/>
              <a:chExt cx="7920" cy="1442"/>
            </a:xfrm>
          </p:grpSpPr>
          <p:sp>
            <p:nvSpPr>
              <p:cNvPr id="51" name="AutoShape 35"/>
              <p:cNvSpPr>
                <a:spLocks noChangeArrowheads="1"/>
              </p:cNvSpPr>
              <p:nvPr/>
            </p:nvSpPr>
            <p:spPr bwMode="auto">
              <a:xfrm>
                <a:off x="2536" y="3161"/>
                <a:ext cx="7920" cy="1442"/>
              </a:xfrm>
              <a:prstGeom prst="flowChartAlternateProcess">
                <a:avLst/>
              </a:prstGeom>
              <a:noFill/>
              <a:ln w="9525">
                <a:solidFill>
                  <a:srgbClr val="C6D9F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ru-RU" sz="13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Страхователь (не позднее 5 календарных дней</a:t>
                </a:r>
                <a:r>
                  <a:rPr lang="ru-RU" sz="13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algn="ctr">
                  <a:spcBef>
                    <a:spcPts val="0"/>
                  </a:spcBef>
                  <a:spcAft>
                    <a:spcPts val="1000"/>
                  </a:spcAft>
                  <a:defRPr/>
                </a:pPr>
                <a:endParaRPr lang="ru-RU" sz="14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1000"/>
                  </a:spcAft>
                  <a:defRPr/>
                </a:pPr>
                <a:endParaRPr lang="ru-RU" sz="14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AutoShape 36"/>
              <p:cNvSpPr>
                <a:spLocks noChangeArrowheads="1"/>
              </p:cNvSpPr>
              <p:nvPr/>
            </p:nvSpPr>
            <p:spPr bwMode="auto">
              <a:xfrm>
                <a:off x="6698" y="3474"/>
                <a:ext cx="3423" cy="964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ru-RU" sz="11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Заявление о выплате пособия, акт Н-1 или акт о случае профессионального заболевания (иные документы), опись</a:t>
                </a:r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AutoShape 37"/>
              <p:cNvSpPr>
                <a:spLocks noChangeArrowheads="1"/>
              </p:cNvSpPr>
              <p:nvPr/>
            </p:nvSpPr>
            <p:spPr bwMode="auto">
              <a:xfrm>
                <a:off x="3443" y="3475"/>
                <a:ext cx="2908" cy="964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ru-RU" sz="1100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Заявление о выплате пособия,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ru-RU" sz="1100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документы необходимые для назначения и выплаты пособия, опись  (либо реестр сведений в электронном виде)</a:t>
                </a:r>
              </a:p>
            </p:txBody>
          </p:sp>
        </p:grpSp>
        <p:cxnSp>
          <p:nvCxnSpPr>
            <p:cNvPr id="35" name="AutoShape 39"/>
            <p:cNvCxnSpPr>
              <a:cxnSpLocks noChangeShapeType="1"/>
            </p:cNvCxnSpPr>
            <p:nvPr/>
          </p:nvCxnSpPr>
          <p:spPr bwMode="auto">
            <a:xfrm>
              <a:off x="6039" y="3346"/>
              <a:ext cx="0" cy="399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40"/>
            <p:cNvCxnSpPr>
              <a:cxnSpLocks noChangeShapeType="1"/>
            </p:cNvCxnSpPr>
            <p:nvPr/>
          </p:nvCxnSpPr>
          <p:spPr bwMode="auto">
            <a:xfrm>
              <a:off x="6039" y="5341"/>
              <a:ext cx="0" cy="398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7" name="Group 41"/>
            <p:cNvGrpSpPr>
              <a:grpSpLocks/>
            </p:cNvGrpSpPr>
            <p:nvPr/>
          </p:nvGrpSpPr>
          <p:grpSpPr bwMode="auto">
            <a:xfrm>
              <a:off x="874" y="2677"/>
              <a:ext cx="3628" cy="5156"/>
              <a:chOff x="2241" y="2150"/>
              <a:chExt cx="3034" cy="4654"/>
            </a:xfrm>
          </p:grpSpPr>
          <p:cxnSp>
            <p:nvCxnSpPr>
              <p:cNvPr id="48" name="AutoShape 42"/>
              <p:cNvCxnSpPr>
                <a:cxnSpLocks noChangeShapeType="1"/>
              </p:cNvCxnSpPr>
              <p:nvPr/>
            </p:nvCxnSpPr>
            <p:spPr bwMode="auto">
              <a:xfrm flipH="1">
                <a:off x="2241" y="6804"/>
                <a:ext cx="360" cy="0"/>
              </a:xfrm>
              <a:prstGeom prst="straightConnector1">
                <a:avLst/>
              </a:prstGeom>
              <a:noFill/>
              <a:ln w="38100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AutoShape 43"/>
              <p:cNvCxnSpPr>
                <a:cxnSpLocks noChangeShapeType="1"/>
              </p:cNvCxnSpPr>
              <p:nvPr/>
            </p:nvCxnSpPr>
            <p:spPr bwMode="auto">
              <a:xfrm flipV="1">
                <a:off x="2241" y="2150"/>
                <a:ext cx="0" cy="4654"/>
              </a:xfrm>
              <a:prstGeom prst="straightConnector1">
                <a:avLst/>
              </a:prstGeom>
              <a:noFill/>
              <a:ln w="38100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AutoShape 44"/>
              <p:cNvCxnSpPr>
                <a:cxnSpLocks noChangeShapeType="1"/>
              </p:cNvCxnSpPr>
              <p:nvPr/>
            </p:nvCxnSpPr>
            <p:spPr bwMode="auto">
              <a:xfrm>
                <a:off x="2241" y="2150"/>
                <a:ext cx="3034" cy="0"/>
              </a:xfrm>
              <a:prstGeom prst="straightConnector1">
                <a:avLst/>
              </a:prstGeom>
              <a:noFill/>
              <a:ln w="38100">
                <a:solidFill>
                  <a:schemeClr val="accent1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>
              <a:off x="1304" y="5739"/>
              <a:ext cx="9470" cy="2917"/>
              <a:chOff x="1304" y="5739"/>
              <a:chExt cx="9470" cy="2917"/>
            </a:xfrm>
          </p:grpSpPr>
          <p:sp>
            <p:nvSpPr>
              <p:cNvPr id="40" name="AutoShape 46"/>
              <p:cNvSpPr>
                <a:spLocks noChangeArrowheads="1"/>
              </p:cNvSpPr>
              <p:nvPr/>
            </p:nvSpPr>
            <p:spPr bwMode="auto">
              <a:xfrm>
                <a:off x="1304" y="5739"/>
                <a:ext cx="9470" cy="2917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0"/>
              <a:lstStyle/>
              <a:p>
                <a:pPr algn="ctr"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ru-RU" sz="1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Региональное отделение </a:t>
                </a:r>
                <a:r>
                  <a:rPr lang="ru-RU" sz="1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1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1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(в течение 10 календарных дней принимает решение и перечисляет средства непосредственно </a:t>
                </a:r>
                <a:r>
                  <a:rPr lang="ru-RU" sz="1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застрахованному) </a:t>
                </a:r>
                <a:r>
                  <a:rPr lang="ru-RU" sz="1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лицу)</a:t>
                </a:r>
              </a:p>
              <a:p>
                <a:pPr>
                  <a:spcBef>
                    <a:spcPts val="0"/>
                  </a:spcBef>
                  <a:defRPr/>
                </a:pPr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AutoShape 47"/>
              <p:cNvSpPr>
                <a:spLocks noChangeArrowheads="1"/>
              </p:cNvSpPr>
              <p:nvPr/>
            </p:nvSpPr>
            <p:spPr bwMode="auto">
              <a:xfrm>
                <a:off x="2311" y="7481"/>
                <a:ext cx="3482" cy="1068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ru-RU" sz="1100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Пособие по  беременности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ru-RU" sz="1100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и родам</a:t>
                </a:r>
              </a:p>
            </p:txBody>
          </p:sp>
          <p:sp>
            <p:nvSpPr>
              <p:cNvPr id="43" name="AutoShape 48"/>
              <p:cNvSpPr>
                <a:spLocks noChangeArrowheads="1"/>
              </p:cNvSpPr>
              <p:nvPr/>
            </p:nvSpPr>
            <p:spPr bwMode="auto">
              <a:xfrm>
                <a:off x="1374" y="6307"/>
                <a:ext cx="3050" cy="1068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ru-RU" sz="1100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Пособие по временной нетрудоспособности, в том числе в связи с несчастным случаем на производстве и профзаболеванием</a:t>
                </a:r>
              </a:p>
            </p:txBody>
          </p:sp>
          <p:sp>
            <p:nvSpPr>
              <p:cNvPr id="44" name="AutoShape 49"/>
              <p:cNvSpPr>
                <a:spLocks noChangeArrowheads="1"/>
              </p:cNvSpPr>
              <p:nvPr/>
            </p:nvSpPr>
            <p:spPr bwMode="auto">
              <a:xfrm>
                <a:off x="4514" y="6307"/>
                <a:ext cx="3050" cy="1068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ru-RU" sz="1100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Единовременное пособие женщинам, вставшим на учет в медицинских учреждениях в ранние сроки беременности</a:t>
                </a:r>
              </a:p>
            </p:txBody>
          </p:sp>
          <p:sp>
            <p:nvSpPr>
              <p:cNvPr id="45" name="AutoShape 50"/>
              <p:cNvSpPr>
                <a:spLocks noChangeArrowheads="1"/>
              </p:cNvSpPr>
              <p:nvPr/>
            </p:nvSpPr>
            <p:spPr bwMode="auto">
              <a:xfrm>
                <a:off x="6223" y="7467"/>
                <a:ext cx="4072" cy="1066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ru-RU" sz="1100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Ежемесячное пособие по уходу за ребенком</a:t>
                </a:r>
              </a:p>
            </p:txBody>
          </p:sp>
          <p:sp>
            <p:nvSpPr>
              <p:cNvPr id="46" name="AutoShape 51"/>
              <p:cNvSpPr>
                <a:spLocks noChangeArrowheads="1"/>
              </p:cNvSpPr>
              <p:nvPr/>
            </p:nvSpPr>
            <p:spPr bwMode="auto">
              <a:xfrm>
                <a:off x="7644" y="6339"/>
                <a:ext cx="3050" cy="1068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ru-RU" sz="1100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Единовременное пособие  при рождении ребенка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728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05441" y="44624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1009546" y="753578"/>
            <a:ext cx="7306870" cy="711142"/>
          </a:xfrm>
          <a:prstGeom prst="rect">
            <a:avLst/>
          </a:prstGeom>
          <a:noFill/>
          <a:effectLst>
            <a:glow rad="127000">
              <a:srgbClr val="3494BA">
                <a:alpha val="40000"/>
              </a:srgb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baseline="0">
                <a:ln w="3175">
                  <a:noFill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863600">
                    <a:schemeClr val="bg1">
                      <a:alpha val="16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 w="3175">
                  <a:noFill/>
                  <a:miter lim="800000"/>
                </a:ln>
                <a:solidFill>
                  <a:sysClr val="window" lastClr="FFFFFF"/>
                </a:solidFill>
                <a:effectLst>
                  <a:glow rad="863600">
                    <a:sysClr val="window" lastClr="FFFFFF">
                      <a:alpha val="16000"/>
                    </a:sysClr>
                  </a:glo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 w="3175">
                  <a:noFill/>
                  <a:miter lim="800000"/>
                </a:ln>
                <a:solidFill>
                  <a:sysClr val="window" lastClr="FFFFFF"/>
                </a:solidFill>
                <a:effectLst>
                  <a:glow rad="863600">
                    <a:sysClr val="window" lastClr="FFFFFF">
                      <a:alpha val="16000"/>
                    </a:sysClr>
                  </a:glo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800" b="1" i="0" u="none" strike="noStrike" kern="1200" cap="none" spc="0" normalizeH="0" baseline="0" noProof="0" dirty="0">
              <a:ln w="3175">
                <a:noFill/>
                <a:miter lim="800000"/>
              </a:ln>
              <a:solidFill>
                <a:srgbClr val="CEDBE6">
                  <a:lumMod val="10000"/>
                </a:srgbClr>
              </a:solidFill>
              <a:effectLst>
                <a:glow rad="863600">
                  <a:sysClr val="window" lastClr="FFFFFF">
                    <a:alpha val="16000"/>
                  </a:sysClr>
                </a:glo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3" name="AutoShape 4"/>
          <p:cNvSpPr>
            <a:spLocks noChangeArrowheads="1"/>
          </p:cNvSpPr>
          <p:nvPr/>
        </p:nvSpPr>
        <p:spPr bwMode="auto">
          <a:xfrm>
            <a:off x="2761595" y="1498720"/>
            <a:ext cx="3510642" cy="506613"/>
          </a:xfrm>
          <a:prstGeom prst="flowChartProcess">
            <a:avLst/>
          </a:prstGeom>
          <a:solidFill>
            <a:sysClr val="window" lastClr="FFFFFF"/>
          </a:solidFill>
          <a:ln w="3175" cap="flat" cmpd="thickThin" algn="ctr">
            <a:solidFill>
              <a:schemeClr val="accent1"/>
            </a:solidFill>
            <a:prstDash val="solid"/>
            <a:headEnd/>
            <a:tailEnd/>
          </a:ln>
          <a:effectLst/>
          <a:extLst/>
        </p:spPr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ru-RU" sz="1400" b="1" dirty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Ежемесячное пособие по уходу за ребенком</a:t>
            </a:r>
          </a:p>
        </p:txBody>
      </p:sp>
      <p:sp>
        <p:nvSpPr>
          <p:cNvPr id="56" name="AutoShape 17"/>
          <p:cNvSpPr>
            <a:spLocks noChangeArrowheads="1"/>
          </p:cNvSpPr>
          <p:nvPr/>
        </p:nvSpPr>
        <p:spPr bwMode="auto">
          <a:xfrm>
            <a:off x="1547664" y="3193640"/>
            <a:ext cx="6179923" cy="807936"/>
          </a:xfrm>
          <a:prstGeom prst="flowChartProcess">
            <a:avLst/>
          </a:prstGeom>
          <a:solidFill>
            <a:sysClr val="window" lastClr="FFFFFF"/>
          </a:solidFill>
          <a:ln w="3175" cap="flat" cmpd="thickThin" algn="ctr">
            <a:solidFill>
              <a:schemeClr val="accent1"/>
            </a:solidFill>
            <a:prstDash val="solid"/>
            <a:headEnd/>
            <a:tailEnd/>
          </a:ln>
          <a:effectLst/>
          <a:extLst/>
        </p:spPr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1200" b="1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Последующие выплаты</a:t>
            </a:r>
            <a:r>
              <a:rPr lang="ru-RU" sz="1200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осуществляется </a:t>
            </a:r>
            <a:r>
              <a:rPr lang="ru-RU" sz="1200" b="1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b="1" dirty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по 15 число</a:t>
            </a:r>
            <a:r>
              <a:rPr lang="ru-RU" sz="1200" dirty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месяца, следующего за месяцем, за который выплачивается </a:t>
            </a:r>
            <a:r>
              <a:rPr lang="ru-RU" sz="1200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</a:t>
            </a:r>
            <a:endParaRPr lang="ru-RU" sz="1200" dirty="0">
              <a:solidFill>
                <a:srgbClr val="2A63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Line 68"/>
          <p:cNvSpPr>
            <a:spLocks noChangeShapeType="1"/>
          </p:cNvSpPr>
          <p:nvPr/>
        </p:nvSpPr>
        <p:spPr bwMode="auto">
          <a:xfrm>
            <a:off x="7619150" y="3158558"/>
            <a:ext cx="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Line 70"/>
          <p:cNvSpPr>
            <a:spLocks noChangeShapeType="1"/>
          </p:cNvSpPr>
          <p:nvPr/>
        </p:nvSpPr>
        <p:spPr bwMode="auto">
          <a:xfrm>
            <a:off x="4535495" y="2974099"/>
            <a:ext cx="0" cy="231901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AutoShape 8"/>
          <p:cNvSpPr>
            <a:spLocks noChangeArrowheads="1"/>
          </p:cNvSpPr>
          <p:nvPr/>
        </p:nvSpPr>
        <p:spPr bwMode="auto">
          <a:xfrm>
            <a:off x="1979712" y="2192660"/>
            <a:ext cx="5256584" cy="804161"/>
          </a:xfrm>
          <a:prstGeom prst="flowChartProcess">
            <a:avLst/>
          </a:prstGeom>
          <a:solidFill>
            <a:sysClr val="window" lastClr="FFFFFF"/>
          </a:solidFill>
          <a:ln w="3175" cap="flat" cmpd="thickThin" algn="ctr">
            <a:solidFill>
              <a:schemeClr val="accent1"/>
            </a:solidFill>
            <a:prstDash val="solid"/>
            <a:headEnd/>
            <a:tailEnd/>
          </a:ln>
          <a:effectLst/>
          <a:extLst/>
        </p:spPr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sz="1200" b="1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Первоначальная </a:t>
            </a:r>
            <a:r>
              <a:rPr lang="ru-RU" sz="1200" b="1" dirty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</a:t>
            </a:r>
            <a:r>
              <a:rPr lang="ru-RU" sz="1200" dirty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1200" b="1" dirty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10 календарных дней</a:t>
            </a:r>
            <a:r>
              <a:rPr lang="ru-RU" sz="1200" dirty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 дня получения заявления и документов, необходимых для назначения и </a:t>
            </a:r>
            <a:r>
              <a:rPr lang="ru-RU" sz="1200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пособия</a:t>
            </a:r>
            <a:endParaRPr kumimoji="0" lang="ru-RU" altLang="ru-RU" sz="1200" i="0" u="none" strike="noStrike" kern="0" cap="none" spc="0" normalizeH="0" baseline="0" noProof="0" dirty="0">
              <a:ln>
                <a:noFill/>
              </a:ln>
              <a:solidFill>
                <a:srgbClr val="2A63A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Line 64"/>
          <p:cNvSpPr>
            <a:spLocks noChangeShapeType="1"/>
          </p:cNvSpPr>
          <p:nvPr/>
        </p:nvSpPr>
        <p:spPr bwMode="auto">
          <a:xfrm flipH="1">
            <a:off x="4475708" y="2005333"/>
            <a:ext cx="751" cy="164803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855151"/>
            <a:ext cx="9144000" cy="5847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9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1000"/>
              </a:spcAft>
              <a:defRPr/>
            </a:pPr>
            <a:r>
              <a:rPr lang="ru-RU" altLang="ru-RU" sz="1600" b="1" dirty="0" smtClean="0">
                <a:ln w="3175">
                  <a:noFill/>
                  <a:miter lim="800000"/>
                </a:ln>
                <a:solidFill>
                  <a:srgbClr val="2683C6">
                    <a:lumMod val="75000"/>
                  </a:srgbClr>
                </a:solidFill>
                <a:effectLst>
                  <a:glow rad="863600">
                    <a:sysClr val="window" lastClr="FFFFFF">
                      <a:alpha val="16000"/>
                    </a:sys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НАЗНАЧЕНИЕ </a:t>
            </a:r>
            <a:r>
              <a:rPr lang="ru-RU" altLang="ru-RU" sz="1600" b="1" dirty="0">
                <a:ln w="3175">
                  <a:noFill/>
                  <a:miter lim="800000"/>
                </a:ln>
                <a:solidFill>
                  <a:srgbClr val="2683C6">
                    <a:lumMod val="75000"/>
                  </a:srgbClr>
                </a:solidFill>
                <a:effectLst>
                  <a:glow rad="863600">
                    <a:sysClr val="window" lastClr="FFFFFF">
                      <a:alpha val="16000"/>
                    </a:sys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altLang="ru-RU" sz="1600" b="1" dirty="0" smtClean="0">
                <a:ln w="3175">
                  <a:noFill/>
                  <a:miter lim="800000"/>
                </a:ln>
                <a:solidFill>
                  <a:srgbClr val="2683C6">
                    <a:lumMod val="75000"/>
                  </a:srgbClr>
                </a:solidFill>
                <a:effectLst>
                  <a:glow rad="863600">
                    <a:sysClr val="window" lastClr="FFFFFF">
                      <a:alpha val="16000"/>
                    </a:sys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ВЫПЛАТА  ЕЖЕМЕСЯЧНОГО ПОСОБИЯ ПО УХОДУ ЗА РЕБЕНКОМ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AutoShape 62"/>
          <p:cNvSpPr>
            <a:spLocks noChangeArrowheads="1"/>
          </p:cNvSpPr>
          <p:nvPr/>
        </p:nvSpPr>
        <p:spPr bwMode="auto">
          <a:xfrm>
            <a:off x="683568" y="4357478"/>
            <a:ext cx="7992888" cy="736525"/>
          </a:xfrm>
          <a:prstGeom prst="flowChartProcess">
            <a:avLst/>
          </a:prstGeom>
          <a:solidFill>
            <a:sysClr val="window" lastClr="FFFFFF"/>
          </a:solidFill>
          <a:ln w="3175" cap="flat" cmpd="thickThin" algn="ctr">
            <a:solidFill>
              <a:srgbClr val="FF0000"/>
            </a:solidFill>
            <a:prstDash val="solid"/>
            <a:headEnd/>
            <a:tailEnd/>
          </a:ln>
          <a:effectLst/>
          <a:extLst/>
        </p:spPr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buNone/>
              <a:defRPr/>
            </a:pPr>
            <a:r>
              <a:rPr lang="ru-RU" sz="1400" b="1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sz="1400" b="1" dirty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назначения (или продолжения выплаты) пособия </a:t>
            </a:r>
            <a:endParaRPr lang="ru-RU" sz="1400" b="1" dirty="0" smtClean="0">
              <a:solidFill>
                <a:srgbClr val="2A63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buNone/>
              <a:defRPr/>
            </a:pPr>
            <a:r>
              <a:rPr lang="ru-RU" sz="1400" b="1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представляются в региональное отделение один раз</a:t>
            </a:r>
          </a:p>
        </p:txBody>
      </p:sp>
    </p:spTree>
    <p:extLst>
      <p:ext uri="{BB962C8B-B14F-4D97-AF65-F5344CB8AC3E}">
        <p14:creationId xmlns:p14="http://schemas.microsoft.com/office/powerpoint/2010/main" val="21965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599265" y="5838854"/>
            <a:ext cx="8339024" cy="614911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325090" y="1853632"/>
          <a:ext cx="8613199" cy="481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814388"/>
            <a:ext cx="9031540" cy="8309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2A63A8"/>
                </a:solidFill>
                <a:latin typeface="Verdana" pitchFamily="34" charset="0"/>
              </a:rPr>
              <a:t>На </a:t>
            </a:r>
            <a:r>
              <a:rPr lang="ru-RU" altLang="ru-RU" sz="2400" b="1" u="sng" dirty="0" smtClean="0">
                <a:solidFill>
                  <a:srgbClr val="2A63A8"/>
                </a:solidFill>
                <a:latin typeface="Verdana" pitchFamily="34" charset="0"/>
              </a:rPr>
              <a:t>01.01.2020</a:t>
            </a:r>
            <a:r>
              <a:rPr lang="ru-RU" altLang="ru-RU" sz="2400" b="1" dirty="0" smtClean="0">
                <a:solidFill>
                  <a:srgbClr val="2A63A8"/>
                </a:solidFill>
                <a:latin typeface="Verdana" pitchFamily="34" charset="0"/>
              </a:rPr>
              <a:t> </a:t>
            </a:r>
            <a:r>
              <a:rPr lang="ru-RU" altLang="ru-RU" b="1" dirty="0" smtClean="0">
                <a:solidFill>
                  <a:srgbClr val="2A63A8"/>
                </a:solidFill>
                <a:latin typeface="Verdana" pitchFamily="34" charset="0"/>
              </a:rPr>
              <a:t>участниками проекта </a:t>
            </a:r>
            <a:endParaRPr lang="en-US" altLang="ru-RU" b="1" dirty="0" smtClean="0">
              <a:solidFill>
                <a:srgbClr val="2A63A8"/>
              </a:solidFill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2A63A8"/>
                </a:solidFill>
                <a:latin typeface="Verdana" pitchFamily="34" charset="0"/>
              </a:rPr>
              <a:t>«Прямые выплаты» являются </a:t>
            </a:r>
            <a:r>
              <a:rPr lang="ru-RU" altLang="ru-RU" sz="2400" b="1" u="sng" dirty="0" smtClean="0">
                <a:solidFill>
                  <a:srgbClr val="2A63A8"/>
                </a:solidFill>
                <a:latin typeface="Verdana" pitchFamily="34" charset="0"/>
              </a:rPr>
              <a:t>69</a:t>
            </a:r>
            <a:r>
              <a:rPr lang="ru-RU" altLang="ru-RU" sz="2400" b="1" dirty="0" smtClean="0">
                <a:solidFill>
                  <a:srgbClr val="2A63A8"/>
                </a:solidFill>
                <a:latin typeface="Verdana" pitchFamily="34" charset="0"/>
              </a:rPr>
              <a:t> </a:t>
            </a:r>
            <a:r>
              <a:rPr lang="ru-RU" altLang="ru-RU" b="1" dirty="0" smtClean="0">
                <a:solidFill>
                  <a:srgbClr val="2A63A8"/>
                </a:solidFill>
                <a:latin typeface="Verdana" pitchFamily="34" charset="0"/>
              </a:rPr>
              <a:t>субъектов РФ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9774" y="2332890"/>
            <a:ext cx="927930" cy="492443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77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600" b="1" dirty="0" smtClean="0">
              <a:solidFill>
                <a:srgbClr val="17375E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rgbClr val="17375E"/>
                </a:solidFill>
                <a:latin typeface="Georgia" pitchFamily="18" charset="0"/>
              </a:rPr>
              <a:t>2012</a:t>
            </a:r>
          </a:p>
          <a:p>
            <a:pPr algn="ctr" eaLnBrk="1" hangingPunct="1">
              <a:defRPr/>
            </a:pPr>
            <a:endParaRPr lang="ru-RU" altLang="ru-RU" sz="600" b="1" dirty="0" smtClean="0">
              <a:solidFill>
                <a:srgbClr val="17375E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994" y="2845739"/>
            <a:ext cx="979905" cy="492443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77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600" b="1" dirty="0" smtClean="0">
              <a:solidFill>
                <a:srgbClr val="17375E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rgbClr val="17375E"/>
                </a:solidFill>
                <a:latin typeface="Georgia" pitchFamily="18" charset="0"/>
              </a:rPr>
              <a:t>2015</a:t>
            </a:r>
          </a:p>
          <a:p>
            <a:pPr algn="ctr" eaLnBrk="1" hangingPunct="1">
              <a:defRPr/>
            </a:pPr>
            <a:endParaRPr lang="ru-RU" altLang="ru-RU" sz="600" b="1" dirty="0" smtClean="0">
              <a:solidFill>
                <a:srgbClr val="17375E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3060" y="3369668"/>
            <a:ext cx="982346" cy="492443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77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600" b="1" dirty="0" smtClean="0">
              <a:solidFill>
                <a:srgbClr val="17375E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rgbClr val="17375E"/>
                </a:solidFill>
                <a:latin typeface="Georgia" pitchFamily="18" charset="0"/>
              </a:rPr>
              <a:t>2016</a:t>
            </a:r>
          </a:p>
          <a:p>
            <a:pPr algn="ctr" eaLnBrk="1" hangingPunct="1">
              <a:defRPr/>
            </a:pPr>
            <a:endParaRPr lang="ru-RU" altLang="ru-RU" sz="600" b="1" dirty="0" smtClean="0">
              <a:solidFill>
                <a:srgbClr val="17375E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6867" y="3918025"/>
            <a:ext cx="975200" cy="52322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77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600" b="1" dirty="0" smtClean="0">
              <a:solidFill>
                <a:srgbClr val="17375E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rgbClr val="17375E"/>
                </a:solidFill>
                <a:latin typeface="Georgia" pitchFamily="18" charset="0"/>
              </a:rPr>
              <a:t>2017</a:t>
            </a:r>
          </a:p>
          <a:p>
            <a:pPr algn="ctr" eaLnBrk="1" hangingPunct="1">
              <a:defRPr/>
            </a:pPr>
            <a:endParaRPr lang="ru-RU" altLang="ru-RU" sz="800" b="1" dirty="0" smtClean="0">
              <a:solidFill>
                <a:srgbClr val="17375E"/>
              </a:solidFill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225" y="4499106"/>
            <a:ext cx="969484" cy="52322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77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600" b="1" dirty="0" smtClean="0">
              <a:solidFill>
                <a:srgbClr val="17375E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rgbClr val="17375E"/>
                </a:solidFill>
                <a:latin typeface="Georgia" pitchFamily="18" charset="0"/>
              </a:rPr>
              <a:t>2018</a:t>
            </a:r>
          </a:p>
          <a:p>
            <a:pPr algn="ctr" eaLnBrk="1" hangingPunct="1">
              <a:defRPr/>
            </a:pPr>
            <a:endParaRPr lang="ru-RU" altLang="ru-RU" sz="800" b="1" dirty="0" smtClean="0">
              <a:solidFill>
                <a:srgbClr val="17375E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101" y="5141926"/>
            <a:ext cx="1008949" cy="52322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77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600" b="1" dirty="0" smtClean="0">
              <a:solidFill>
                <a:srgbClr val="17375E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rgbClr val="17375E"/>
                </a:solidFill>
                <a:latin typeface="Georgia" pitchFamily="18" charset="0"/>
              </a:rPr>
              <a:t>2019</a:t>
            </a:r>
          </a:p>
          <a:p>
            <a:pPr algn="ctr" eaLnBrk="1" hangingPunct="1">
              <a:defRPr/>
            </a:pPr>
            <a:endParaRPr lang="ru-RU" altLang="ru-RU" sz="800" b="1" dirty="0" smtClean="0">
              <a:solidFill>
                <a:srgbClr val="17375E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982" y="1823994"/>
            <a:ext cx="922601" cy="492443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77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600" b="1" dirty="0" smtClean="0">
              <a:solidFill>
                <a:srgbClr val="17375E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rgbClr val="17375E"/>
                </a:solidFill>
                <a:latin typeface="Georgia" pitchFamily="18" charset="0"/>
              </a:rPr>
              <a:t>2011</a:t>
            </a:r>
          </a:p>
          <a:p>
            <a:pPr algn="ctr" eaLnBrk="1" hangingPunct="1">
              <a:defRPr/>
            </a:pPr>
            <a:endParaRPr lang="ru-RU" altLang="ru-RU" sz="600" b="1" dirty="0" smtClean="0">
              <a:solidFill>
                <a:srgbClr val="17375E"/>
              </a:solidFill>
              <a:latin typeface="Georgia" pitchFamily="18" charset="0"/>
            </a:endParaRPr>
          </a:p>
        </p:txBody>
      </p:sp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4790" y="5876464"/>
            <a:ext cx="1008949" cy="52322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77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600" b="1" dirty="0" smtClean="0">
              <a:solidFill>
                <a:srgbClr val="17375E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rgbClr val="17375E"/>
                </a:solidFill>
                <a:latin typeface="Georgia" pitchFamily="18" charset="0"/>
              </a:rPr>
              <a:t>2020</a:t>
            </a:r>
          </a:p>
          <a:p>
            <a:pPr algn="ctr" eaLnBrk="1" hangingPunct="1">
              <a:defRPr/>
            </a:pPr>
            <a:endParaRPr lang="ru-RU" altLang="ru-RU" sz="800" b="1" dirty="0" smtClean="0">
              <a:solidFill>
                <a:srgbClr val="17375E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3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05441" y="44624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20638" y="1457325"/>
            <a:ext cx="914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70C0"/>
                </a:solidFill>
                <a:latin typeface="Verdana" panose="020B0604030504040204" pitchFamily="34" charset="0"/>
              </a:rPr>
              <a:t>Страхователь в </a:t>
            </a:r>
            <a:r>
              <a:rPr lang="ru-RU" altLang="ru-RU" sz="1400" b="1" dirty="0">
                <a:solidFill>
                  <a:srgbClr val="0070C0"/>
                </a:solidFill>
                <a:latin typeface="Verdana" panose="020B0604030504040204" pitchFamily="34" charset="0"/>
              </a:rPr>
              <a:t>3-дневный срок </a:t>
            </a:r>
            <a:r>
              <a:rPr lang="ru-RU" altLang="ru-RU" sz="1400" dirty="0">
                <a:solidFill>
                  <a:srgbClr val="0070C0"/>
                </a:solidFill>
                <a:latin typeface="Verdana" panose="020B0604030504040204" pitchFamily="34" charset="0"/>
              </a:rPr>
              <a:t>направляет </a:t>
            </a:r>
            <a:r>
              <a:rPr lang="ru-RU" altLang="ru-RU" sz="1400" dirty="0" smtClean="0">
                <a:solidFill>
                  <a:srgbClr val="0070C0"/>
                </a:solidFill>
                <a:latin typeface="Verdana" panose="020B0604030504040204" pitchFamily="34" charset="0"/>
              </a:rPr>
              <a:t>в региональное отделение уведомление </a:t>
            </a:r>
            <a:r>
              <a:rPr lang="ru-RU" altLang="ru-RU" sz="1400" dirty="0">
                <a:solidFill>
                  <a:srgbClr val="0070C0"/>
                </a:solidFill>
                <a:latin typeface="Verdana" panose="020B0604030504040204" pitchFamily="34" charset="0"/>
              </a:rPr>
              <a:t>о прекращении права застрахованного лица на получение ежемесячного пособия по уходу за ребенком в следующих случаях:</a:t>
            </a: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7088"/>
            <a:ext cx="20367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5563" y="3440113"/>
            <a:ext cx="1925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прекращение с ним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трудовых отношений</a:t>
            </a: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3392488" y="3398838"/>
            <a:ext cx="2359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начала (возобновления) его работы на условиях полного рабочего дня</a:t>
            </a:r>
          </a:p>
        </p:txBody>
      </p:sp>
      <p:pic>
        <p:nvPicPr>
          <p:cNvPr id="11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2117725"/>
            <a:ext cx="13462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3"/>
          <p:cNvSpPr>
            <a:spLocks noChangeArrowheads="1"/>
          </p:cNvSpPr>
          <p:nvPr/>
        </p:nvSpPr>
        <p:spPr bwMode="auto">
          <a:xfrm>
            <a:off x="6246813" y="3440113"/>
            <a:ext cx="292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70C0"/>
                </a:solidFill>
                <a:latin typeface="Verdana" panose="020B0604030504040204" pitchFamily="34" charset="0"/>
              </a:rPr>
              <a:t>смерти его ребенка,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70C0"/>
                </a:solidFill>
                <a:latin typeface="Verdana" panose="020B0604030504040204" pitchFamily="34" charset="0"/>
              </a:rPr>
              <a:t>либо лишения родительских прав</a:t>
            </a:r>
          </a:p>
        </p:txBody>
      </p:sp>
      <p:pic>
        <p:nvPicPr>
          <p:cNvPr id="13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086225"/>
            <a:ext cx="18335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5"/>
          <p:cNvSpPr>
            <a:spLocks noChangeArrowheads="1"/>
          </p:cNvSpPr>
          <p:nvPr/>
        </p:nvSpPr>
        <p:spPr bwMode="auto">
          <a:xfrm>
            <a:off x="-6350" y="5718175"/>
            <a:ext cx="3162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очередной ежегодный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отпуск лица, работающего на условиях неполного рабочего времени</a:t>
            </a:r>
          </a:p>
        </p:txBody>
      </p:sp>
      <p:pic>
        <p:nvPicPr>
          <p:cNvPr id="15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4097338"/>
            <a:ext cx="1547813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7"/>
          <p:cNvSpPr>
            <a:spLocks noChangeArrowheads="1"/>
          </p:cNvSpPr>
          <p:nvPr/>
        </p:nvSpPr>
        <p:spPr bwMode="auto">
          <a:xfrm>
            <a:off x="3435350" y="5722938"/>
            <a:ext cx="2314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70C0"/>
                </a:solidFill>
                <a:latin typeface="Verdana" panose="020B0604030504040204" pitchFamily="34" charset="0"/>
              </a:rPr>
              <a:t>начало отпуска по беременности и родам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900009"/>
            <a:ext cx="9144000" cy="584775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68000">
                <a:sysClr val="window" lastClr="FFFFFF">
                  <a:lumMod val="95000"/>
                </a:sysClr>
              </a:gs>
              <a:gs pos="100000">
                <a:srgbClr val="4F81BD">
                  <a:lumMod val="40000"/>
                  <a:lumOff val="60000"/>
                </a:srgb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Обязанность страхователя при представлении сведений для назначения и выплаты ежемесячного пособия по уходу за ребенком</a:t>
            </a:r>
          </a:p>
        </p:txBody>
      </p:sp>
      <p:pic>
        <p:nvPicPr>
          <p:cNvPr id="18" name="Picture 2" descr="D:\Gorshkova_AA\Desktop\презентация прямые выплаты 2\Рисунок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2035175"/>
            <a:ext cx="23558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95750"/>
            <a:ext cx="17240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6296025" y="5676900"/>
            <a:ext cx="28686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</a:rPr>
              <a:t>иных случаях прекращения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</a:rPr>
              <a:t>обстоятельств, наличие которых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</a:rPr>
              <a:t>явилось основанием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</a:rPr>
              <a:t>для назначения и выплаты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</a:rPr>
              <a:t>соответствующего пособия</a:t>
            </a:r>
            <a:endParaRPr kumimoji="0" lang="ru-RU" alt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73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05441" y="44624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1009546" y="753578"/>
            <a:ext cx="7306870" cy="711142"/>
          </a:xfrm>
          <a:prstGeom prst="rect">
            <a:avLst/>
          </a:prstGeom>
          <a:noFill/>
          <a:effectLst>
            <a:glow rad="127000">
              <a:srgbClr val="3494BA">
                <a:alpha val="40000"/>
              </a:srgb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baseline="0">
                <a:ln w="3175">
                  <a:noFill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863600">
                    <a:schemeClr val="bg1">
                      <a:alpha val="16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 w="3175">
                  <a:noFill/>
                  <a:miter lim="800000"/>
                </a:ln>
                <a:solidFill>
                  <a:sysClr val="window" lastClr="FFFFFF"/>
                </a:solidFill>
                <a:effectLst>
                  <a:glow rad="863600">
                    <a:sysClr val="window" lastClr="FFFFFF">
                      <a:alpha val="16000"/>
                    </a:sysClr>
                  </a:glo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 w="3175">
                  <a:noFill/>
                  <a:miter lim="800000"/>
                </a:ln>
                <a:solidFill>
                  <a:sysClr val="window" lastClr="FFFFFF"/>
                </a:solidFill>
                <a:effectLst>
                  <a:glow rad="863600">
                    <a:sysClr val="window" lastClr="FFFFFF">
                      <a:alpha val="16000"/>
                    </a:sysClr>
                  </a:glo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800" b="1" i="0" u="none" strike="noStrike" kern="1200" cap="none" spc="0" normalizeH="0" baseline="0" noProof="0" dirty="0">
              <a:ln w="3175">
                <a:noFill/>
                <a:miter lim="800000"/>
              </a:ln>
              <a:solidFill>
                <a:srgbClr val="CEDBE6">
                  <a:lumMod val="10000"/>
                </a:srgbClr>
              </a:solidFill>
              <a:effectLst>
                <a:glow rad="863600">
                  <a:sysClr val="window" lastClr="FFFFFF">
                    <a:alpha val="16000"/>
                  </a:sysClr>
                </a:glo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3" name="AutoShape 4"/>
          <p:cNvSpPr>
            <a:spLocks noChangeArrowheads="1"/>
          </p:cNvSpPr>
          <p:nvPr/>
        </p:nvSpPr>
        <p:spPr bwMode="auto">
          <a:xfrm>
            <a:off x="2855801" y="1609746"/>
            <a:ext cx="3510642" cy="506613"/>
          </a:xfrm>
          <a:prstGeom prst="flowChartProcess">
            <a:avLst/>
          </a:prstGeom>
          <a:solidFill>
            <a:sysClr val="window" lastClr="FFFFFF"/>
          </a:solidFill>
          <a:ln w="3175" cap="flat" cmpd="thickThin" algn="ctr">
            <a:solidFill>
              <a:schemeClr val="accent1"/>
            </a:solidFill>
            <a:prstDash val="solid"/>
            <a:headEnd/>
            <a:tailEnd/>
          </a:ln>
          <a:effectLst/>
          <a:extLst/>
        </p:spPr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7952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Страховой случай</a:t>
            </a: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" name="AutoShape 17"/>
          <p:cNvSpPr>
            <a:spLocks noChangeArrowheads="1"/>
          </p:cNvSpPr>
          <p:nvPr/>
        </p:nvSpPr>
        <p:spPr bwMode="auto">
          <a:xfrm>
            <a:off x="1486581" y="4598887"/>
            <a:ext cx="6095149" cy="731384"/>
          </a:xfrm>
          <a:prstGeom prst="flowChartProcess">
            <a:avLst/>
          </a:prstGeom>
          <a:solidFill>
            <a:sysClr val="window" lastClr="FFFFFF"/>
          </a:solidFill>
          <a:ln w="3175" cap="flat" cmpd="thickThin" algn="ctr">
            <a:solidFill>
              <a:schemeClr val="accent1"/>
            </a:solidFill>
            <a:prstDash val="solid"/>
            <a:headEnd/>
            <a:tailEnd/>
          </a:ln>
          <a:effectLst/>
          <a:extLst/>
        </p:spPr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7952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2A63A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две недели до начала отпуска представляет заявление застрахованного лица , приказ о предоставлении отпуска, справка –расчет о размере оплаты отпуска</a:t>
            </a:r>
          </a:p>
        </p:txBody>
      </p:sp>
      <p:sp>
        <p:nvSpPr>
          <p:cNvPr id="57" name="AutoShape 62"/>
          <p:cNvSpPr>
            <a:spLocks noChangeArrowheads="1"/>
          </p:cNvSpPr>
          <p:nvPr/>
        </p:nvSpPr>
        <p:spPr bwMode="auto">
          <a:xfrm>
            <a:off x="1524851" y="5527336"/>
            <a:ext cx="6031473" cy="709976"/>
          </a:xfrm>
          <a:prstGeom prst="flowChartProcess">
            <a:avLst/>
          </a:prstGeom>
          <a:solidFill>
            <a:sysClr val="window" lastClr="FFFFFF"/>
          </a:solidFill>
          <a:ln w="3175" cap="flat" cmpd="thickThin" algn="ctr">
            <a:solidFill>
              <a:schemeClr val="accent1"/>
            </a:solidFill>
            <a:prstDash val="solid"/>
            <a:headEnd/>
            <a:tailEnd/>
          </a:ln>
          <a:effectLst/>
          <a:extLst/>
        </p:spPr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buNone/>
              <a:defRPr/>
            </a:pPr>
            <a:r>
              <a:rPr kumimoji="0" lang="ru-RU" alt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2A63A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Региональное отделение в </a:t>
            </a: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2A63A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течение 5 рабочих дней принимает решение об оплате </a:t>
            </a:r>
            <a:r>
              <a:rPr kumimoji="0" lang="ru-RU" alt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2A63A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отпуска</a:t>
            </a:r>
            <a:r>
              <a:rPr lang="ru-RU" sz="1100" b="1" dirty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и не </a:t>
            </a:r>
            <a:r>
              <a:rPr lang="ru-RU" sz="1100" b="1" dirty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позднее 2 рабочих дней перечисляет </a:t>
            </a:r>
            <a:r>
              <a:rPr lang="ru-RU" sz="1100" b="1" dirty="0" smtClean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застрахованному лицу</a:t>
            </a:r>
            <a:endParaRPr kumimoji="0" lang="ru-RU" altLang="ru-RU" sz="1100" b="1" i="0" u="none" strike="noStrike" kern="0" cap="none" spc="0" normalizeH="0" baseline="0" noProof="0" dirty="0">
              <a:ln>
                <a:noFill/>
              </a:ln>
              <a:solidFill>
                <a:srgbClr val="2A63A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Line 64"/>
          <p:cNvSpPr>
            <a:spLocks noChangeShapeType="1"/>
          </p:cNvSpPr>
          <p:nvPr/>
        </p:nvSpPr>
        <p:spPr bwMode="auto">
          <a:xfrm flipH="1">
            <a:off x="5459015" y="2138487"/>
            <a:ext cx="751" cy="164803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Line 65"/>
          <p:cNvSpPr>
            <a:spLocks noChangeShapeType="1"/>
          </p:cNvSpPr>
          <p:nvPr/>
        </p:nvSpPr>
        <p:spPr bwMode="auto">
          <a:xfrm>
            <a:off x="3578422" y="2966448"/>
            <a:ext cx="221221" cy="215218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Line 66"/>
          <p:cNvSpPr>
            <a:spLocks noChangeShapeType="1"/>
          </p:cNvSpPr>
          <p:nvPr/>
        </p:nvSpPr>
        <p:spPr bwMode="auto">
          <a:xfrm flipH="1">
            <a:off x="5246702" y="2968796"/>
            <a:ext cx="212311" cy="212794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Line 68"/>
          <p:cNvSpPr>
            <a:spLocks noChangeShapeType="1"/>
          </p:cNvSpPr>
          <p:nvPr/>
        </p:nvSpPr>
        <p:spPr bwMode="auto">
          <a:xfrm>
            <a:off x="7619150" y="3158558"/>
            <a:ext cx="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Line 70"/>
          <p:cNvSpPr>
            <a:spLocks noChangeShapeType="1"/>
          </p:cNvSpPr>
          <p:nvPr/>
        </p:nvSpPr>
        <p:spPr bwMode="auto">
          <a:xfrm>
            <a:off x="4456339" y="4013201"/>
            <a:ext cx="0" cy="115661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Line 72"/>
          <p:cNvSpPr>
            <a:spLocks noChangeShapeType="1"/>
          </p:cNvSpPr>
          <p:nvPr/>
        </p:nvSpPr>
        <p:spPr bwMode="auto">
          <a:xfrm>
            <a:off x="4456339" y="3585180"/>
            <a:ext cx="0" cy="115661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Line 73"/>
          <p:cNvSpPr>
            <a:spLocks noChangeShapeType="1"/>
          </p:cNvSpPr>
          <p:nvPr/>
        </p:nvSpPr>
        <p:spPr bwMode="auto">
          <a:xfrm>
            <a:off x="3105830" y="4420577"/>
            <a:ext cx="0" cy="154782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74"/>
          <p:cNvSpPr>
            <a:spLocks noChangeShapeType="1"/>
          </p:cNvSpPr>
          <p:nvPr/>
        </p:nvSpPr>
        <p:spPr bwMode="auto">
          <a:xfrm>
            <a:off x="5767728" y="4420577"/>
            <a:ext cx="0" cy="154782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Line 76"/>
          <p:cNvSpPr>
            <a:spLocks noChangeShapeType="1"/>
          </p:cNvSpPr>
          <p:nvPr/>
        </p:nvSpPr>
        <p:spPr bwMode="auto">
          <a:xfrm>
            <a:off x="3105830" y="5352302"/>
            <a:ext cx="0" cy="153930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Line 77"/>
          <p:cNvSpPr>
            <a:spLocks noChangeShapeType="1"/>
          </p:cNvSpPr>
          <p:nvPr/>
        </p:nvSpPr>
        <p:spPr bwMode="auto">
          <a:xfrm>
            <a:off x="5806848" y="5340665"/>
            <a:ext cx="0" cy="153930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Line 80"/>
          <p:cNvSpPr>
            <a:spLocks noChangeShapeType="1"/>
          </p:cNvSpPr>
          <p:nvPr/>
        </p:nvSpPr>
        <p:spPr bwMode="auto">
          <a:xfrm>
            <a:off x="1331799" y="3411764"/>
            <a:ext cx="0" cy="2390694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82"/>
          <p:cNvSpPr>
            <a:spLocks noChangeShapeType="1"/>
          </p:cNvSpPr>
          <p:nvPr/>
        </p:nvSpPr>
        <p:spPr bwMode="auto">
          <a:xfrm>
            <a:off x="1331800" y="5818917"/>
            <a:ext cx="193051" cy="0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Line 83"/>
          <p:cNvSpPr>
            <a:spLocks noChangeShapeType="1"/>
          </p:cNvSpPr>
          <p:nvPr/>
        </p:nvSpPr>
        <p:spPr bwMode="auto">
          <a:xfrm>
            <a:off x="1331799" y="3406880"/>
            <a:ext cx="1311389" cy="0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Line 84"/>
          <p:cNvSpPr>
            <a:spLocks noChangeShapeType="1"/>
          </p:cNvSpPr>
          <p:nvPr/>
        </p:nvSpPr>
        <p:spPr bwMode="auto">
          <a:xfrm>
            <a:off x="7684687" y="3479769"/>
            <a:ext cx="23706" cy="2328661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Line 85"/>
          <p:cNvSpPr>
            <a:spLocks noChangeShapeType="1"/>
          </p:cNvSpPr>
          <p:nvPr/>
        </p:nvSpPr>
        <p:spPr bwMode="auto">
          <a:xfrm>
            <a:off x="7532915" y="5802458"/>
            <a:ext cx="192201" cy="0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Line 86"/>
          <p:cNvSpPr>
            <a:spLocks noChangeShapeType="1"/>
          </p:cNvSpPr>
          <p:nvPr/>
        </p:nvSpPr>
        <p:spPr bwMode="auto">
          <a:xfrm flipH="1">
            <a:off x="6153828" y="3489428"/>
            <a:ext cx="1528147" cy="0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AutoShape 8"/>
          <p:cNvSpPr>
            <a:spLocks noChangeArrowheads="1"/>
          </p:cNvSpPr>
          <p:nvPr/>
        </p:nvSpPr>
        <p:spPr bwMode="auto">
          <a:xfrm>
            <a:off x="1297169" y="2339100"/>
            <a:ext cx="6168050" cy="605871"/>
          </a:xfrm>
          <a:prstGeom prst="flowChartProcess">
            <a:avLst/>
          </a:prstGeom>
          <a:solidFill>
            <a:sysClr val="window" lastClr="FFFFFF"/>
          </a:solidFill>
          <a:ln w="3175" cap="flat" cmpd="thickThin" algn="ctr">
            <a:solidFill>
              <a:schemeClr val="accent1"/>
            </a:solidFill>
            <a:prstDash val="solid"/>
            <a:headEnd/>
            <a:tailEnd/>
          </a:ln>
          <a:effectLst/>
          <a:extLst/>
        </p:spPr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7952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A63A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Отпуск сверх ежегодного оплачиваемого весь период </a:t>
            </a: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A63A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лечения</a:t>
            </a:r>
          </a:p>
          <a:p>
            <a:pPr marL="0" marR="0" lvl="0" indent="0" algn="ctr" defTabSz="127952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A63A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A63A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проезда к месту лечения и обратно  </a:t>
            </a:r>
          </a:p>
        </p:txBody>
      </p:sp>
      <p:sp>
        <p:nvSpPr>
          <p:cNvPr id="76" name="AutoShape 14"/>
          <p:cNvSpPr>
            <a:spLocks noChangeArrowheads="1"/>
          </p:cNvSpPr>
          <p:nvPr/>
        </p:nvSpPr>
        <p:spPr bwMode="auto">
          <a:xfrm>
            <a:off x="2026615" y="4150989"/>
            <a:ext cx="4860302" cy="319599"/>
          </a:xfrm>
          <a:prstGeom prst="flowChartProcess">
            <a:avLst/>
          </a:prstGeom>
          <a:solidFill>
            <a:sysClr val="window" lastClr="FFFFFF"/>
          </a:solidFill>
          <a:ln w="3175" cap="flat" cmpd="thickThin" algn="ctr">
            <a:solidFill>
              <a:srgbClr val="3494BA">
                <a:tint val="90000"/>
                <a:satMod val="130000"/>
              </a:srgbClr>
            </a:solidFill>
            <a:prstDash val="solid"/>
            <a:headEnd/>
            <a:tailEnd/>
          </a:ln>
          <a:effectLst/>
          <a:extLst/>
        </p:spPr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7952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113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Страхователь</a:t>
            </a:r>
          </a:p>
        </p:txBody>
      </p:sp>
      <p:sp>
        <p:nvSpPr>
          <p:cNvPr id="77" name="AutoShape 12"/>
          <p:cNvSpPr>
            <a:spLocks noChangeArrowheads="1"/>
          </p:cNvSpPr>
          <p:nvPr/>
        </p:nvSpPr>
        <p:spPr bwMode="auto">
          <a:xfrm>
            <a:off x="2643186" y="3211931"/>
            <a:ext cx="3510642" cy="352368"/>
          </a:xfrm>
          <a:prstGeom prst="flowChartProcess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7952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Застрахованное лицо</a:t>
            </a:r>
          </a:p>
        </p:txBody>
      </p:sp>
      <p:sp>
        <p:nvSpPr>
          <p:cNvPr id="78" name="AutoShape 13"/>
          <p:cNvSpPr>
            <a:spLocks noChangeArrowheads="1"/>
          </p:cNvSpPr>
          <p:nvPr/>
        </p:nvSpPr>
        <p:spPr bwMode="auto">
          <a:xfrm>
            <a:off x="1563121" y="3713214"/>
            <a:ext cx="5902098" cy="271291"/>
          </a:xfrm>
          <a:prstGeom prst="flowChartProcess">
            <a:avLst/>
          </a:prstGeom>
          <a:solidFill>
            <a:sysClr val="window" lastClr="FFFFFF"/>
          </a:solidFill>
          <a:ln w="3175" cap="flat" cmpd="thickThin" algn="ctr">
            <a:solidFill>
              <a:schemeClr val="accent1"/>
            </a:solidFill>
            <a:prstDash val="solid"/>
            <a:headEnd/>
            <a:tailEnd/>
          </a:ln>
          <a:effectLst/>
          <a:extLst/>
        </p:spPr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7952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2A63A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подает заявление и предоставляет необходимые документы для назначения и выплаты пособий </a:t>
            </a:r>
          </a:p>
        </p:txBody>
      </p:sp>
      <p:sp>
        <p:nvSpPr>
          <p:cNvPr id="79" name="Line 64"/>
          <p:cNvSpPr>
            <a:spLocks noChangeShapeType="1"/>
          </p:cNvSpPr>
          <p:nvPr/>
        </p:nvSpPr>
        <p:spPr bwMode="auto">
          <a:xfrm flipH="1">
            <a:off x="3578422" y="2122205"/>
            <a:ext cx="751" cy="164803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122" y="766524"/>
            <a:ext cx="9144000" cy="33855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9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 b="1" dirty="0" smtClean="0">
                <a:ln w="3175">
                  <a:noFill/>
                  <a:miter lim="800000"/>
                </a:ln>
                <a:solidFill>
                  <a:srgbClr val="2683C6">
                    <a:lumMod val="75000"/>
                  </a:srgbClr>
                </a:solidFill>
                <a:effectLst>
                  <a:glow rad="863600">
                    <a:sysClr val="window" lastClr="FFFFFF">
                      <a:alpha val="16000"/>
                    </a:sys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НАЗНАЧЕНИЕ </a:t>
            </a:r>
            <a:r>
              <a:rPr lang="ru-RU" altLang="ru-RU" sz="1600" b="1" dirty="0">
                <a:ln w="3175">
                  <a:noFill/>
                  <a:miter lim="800000"/>
                </a:ln>
                <a:solidFill>
                  <a:srgbClr val="2683C6">
                    <a:lumMod val="75000"/>
                  </a:srgbClr>
                </a:solidFill>
                <a:effectLst>
                  <a:glow rad="863600">
                    <a:sysClr val="window" lastClr="FFFFFF">
                      <a:alpha val="16000"/>
                    </a:sys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altLang="ru-RU" sz="1600" b="1" dirty="0" smtClean="0">
                <a:ln w="3175">
                  <a:noFill/>
                  <a:miter lim="800000"/>
                </a:ln>
                <a:solidFill>
                  <a:srgbClr val="2683C6">
                    <a:lumMod val="75000"/>
                  </a:srgbClr>
                </a:solidFill>
                <a:effectLst>
                  <a:glow rad="863600">
                    <a:sysClr val="window" lastClr="FFFFFF">
                      <a:alpha val="16000"/>
                    </a:sys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ВЫПЛАТА ОПЛАТЫ </a:t>
            </a:r>
            <a:r>
              <a:rPr lang="ru-RU" altLang="ru-RU" sz="1600" b="1" dirty="0">
                <a:ln w="3175">
                  <a:noFill/>
                  <a:miter lim="800000"/>
                </a:ln>
                <a:solidFill>
                  <a:srgbClr val="2683C6">
                    <a:lumMod val="75000"/>
                  </a:srgbClr>
                </a:solidFill>
                <a:effectLst>
                  <a:glow rad="863600">
                    <a:sysClr val="window" lastClr="FFFFFF">
                      <a:alpha val="16000"/>
                    </a:sys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ОТПУСКА ЗАСТРАХОВАННОГО ЛИЦА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0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887413"/>
            <a:ext cx="9144000" cy="4000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9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возмещения расходов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grpSp>
        <p:nvGrpSpPr>
          <p:cNvPr id="30" name="Group 31"/>
          <p:cNvGrpSpPr>
            <a:grpSpLocks/>
          </p:cNvGrpSpPr>
          <p:nvPr/>
        </p:nvGrpSpPr>
        <p:grpSpPr bwMode="auto">
          <a:xfrm>
            <a:off x="143274" y="1537724"/>
            <a:ext cx="8837057" cy="5448717"/>
            <a:chOff x="1410" y="2255"/>
            <a:chExt cx="9619" cy="6545"/>
          </a:xfrm>
        </p:grpSpPr>
        <p:cxnSp>
          <p:nvCxnSpPr>
            <p:cNvPr id="31" name="AutoShape 32"/>
            <p:cNvCxnSpPr>
              <a:cxnSpLocks noChangeShapeType="1"/>
            </p:cNvCxnSpPr>
            <p:nvPr/>
          </p:nvCxnSpPr>
          <p:spPr bwMode="auto">
            <a:xfrm>
              <a:off x="6231" y="3586"/>
              <a:ext cx="0" cy="399"/>
            </a:xfrm>
            <a:prstGeom prst="straightConnector1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AutoShape 36"/>
            <p:cNvSpPr>
              <a:spLocks noChangeArrowheads="1"/>
            </p:cNvSpPr>
            <p:nvPr/>
          </p:nvSpPr>
          <p:spPr bwMode="auto">
            <a:xfrm>
              <a:off x="4194" y="2255"/>
              <a:ext cx="4153" cy="1336"/>
            </a:xfrm>
            <a:prstGeom prst="flowChartAlternateProcess">
              <a:avLst/>
            </a:prstGeom>
            <a:noFill/>
            <a:ln w="9525">
              <a:solidFill>
                <a:srgbClr val="C6D9F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Aft>
                  <a:spcPts val="1000"/>
                </a:spcAft>
                <a:defRPr/>
              </a:pP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Застрахованное лицо</a:t>
              </a:r>
            </a:p>
          </p:txBody>
        </p:sp>
        <p:sp>
          <p:nvSpPr>
            <p:cNvPr id="37" name="AutoShape 37"/>
            <p:cNvSpPr>
              <a:spLocks noChangeArrowheads="1"/>
            </p:cNvSpPr>
            <p:nvPr/>
          </p:nvSpPr>
          <p:spPr bwMode="auto">
            <a:xfrm>
              <a:off x="3899" y="2783"/>
              <a:ext cx="4715" cy="997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Aft>
                  <a:spcPts val="1000"/>
                </a:spcAft>
                <a:defRPr/>
              </a:pPr>
              <a:r>
                <a:rPr lang="ru-RU" sz="13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Заявление о выплате соответствующего вида пособия, документы, необходимые для назначения и выплаты пособия</a:t>
              </a:r>
            </a:p>
          </p:txBody>
        </p:sp>
        <p:grpSp>
          <p:nvGrpSpPr>
            <p:cNvPr id="38" name="Group 38"/>
            <p:cNvGrpSpPr>
              <a:grpSpLocks/>
            </p:cNvGrpSpPr>
            <p:nvPr/>
          </p:nvGrpSpPr>
          <p:grpSpPr bwMode="auto">
            <a:xfrm>
              <a:off x="1542" y="3985"/>
              <a:ext cx="9487" cy="2159"/>
              <a:chOff x="1542" y="3985"/>
              <a:chExt cx="9487" cy="2159"/>
            </a:xfrm>
          </p:grpSpPr>
          <p:sp>
            <p:nvSpPr>
              <p:cNvPr id="57" name="AutoShape 39"/>
              <p:cNvSpPr>
                <a:spLocks noChangeArrowheads="1"/>
              </p:cNvSpPr>
              <p:nvPr/>
            </p:nvSpPr>
            <p:spPr bwMode="auto">
              <a:xfrm>
                <a:off x="1542" y="3985"/>
                <a:ext cx="9487" cy="2159"/>
              </a:xfrm>
              <a:prstGeom prst="flowChartAlternateProcess">
                <a:avLst/>
              </a:prstGeom>
              <a:noFill/>
              <a:ln w="9525">
                <a:solidFill>
                  <a:srgbClr val="C6D9F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Aft>
                    <a:spcPts val="1000"/>
                  </a:spcAft>
                  <a:defRPr/>
                </a:pPr>
                <a:r>
                  <a:rPr lang="ru-RU" sz="14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Страхователь (срок не установлен)</a:t>
                </a:r>
                <a:endParaRPr lang="ru-RU" sz="14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AutoShape 40"/>
              <p:cNvSpPr>
                <a:spLocks noChangeArrowheads="1"/>
              </p:cNvSpPr>
              <p:nvPr/>
            </p:nvSpPr>
            <p:spPr bwMode="auto">
              <a:xfrm>
                <a:off x="4466" y="4383"/>
                <a:ext cx="3546" cy="1761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eaLnBrk="0" fontAlgn="base" hangingPunct="0">
                  <a:spcAft>
                    <a:spcPct val="0"/>
                  </a:spcAft>
                  <a:defRPr/>
                </a:pPr>
                <a:r>
                  <a:rPr lang="ru-RU" sz="1300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Заявление о возмещении </a:t>
                </a:r>
                <a:r>
                  <a:rPr lang="ru-RU" sz="13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дополнительных </a:t>
                </a:r>
                <a:r>
                  <a:rPr lang="ru-RU" sz="1300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расходов на выплату пособия по временной нетрудоспособности за счёт межбюджетных </a:t>
                </a:r>
                <a:r>
                  <a:rPr lang="ru-RU" sz="13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трансфертов, документы </a:t>
                </a:r>
                <a:r>
                  <a:rPr lang="ru-RU" sz="1300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подтверждающие стаж</a:t>
                </a:r>
              </a:p>
            </p:txBody>
          </p:sp>
          <p:sp>
            <p:nvSpPr>
              <p:cNvPr id="59" name="AutoShape 41"/>
              <p:cNvSpPr>
                <a:spLocks noChangeArrowheads="1"/>
              </p:cNvSpPr>
              <p:nvPr/>
            </p:nvSpPr>
            <p:spPr bwMode="auto">
              <a:xfrm>
                <a:off x="1614" y="4383"/>
                <a:ext cx="2718" cy="1761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eaLnBrk="0" fontAlgn="base" hangingPunct="0">
                  <a:spcAft>
                    <a:spcPct val="0"/>
                  </a:spcAft>
                  <a:defRPr/>
                </a:pPr>
                <a:r>
                  <a:rPr lang="ru-RU" sz="1300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Заявление о возмещении</a:t>
                </a:r>
              </a:p>
              <a:p>
                <a:pPr algn="ctr" eaLnBrk="0" fontAlgn="base" hangingPunct="0">
                  <a:spcAft>
                    <a:spcPct val="0"/>
                  </a:spcAft>
                  <a:defRPr/>
                </a:pPr>
                <a:r>
                  <a:rPr lang="ru-RU" sz="1300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расходов, копия приказа о предоставлении дополнительных выходных дней для ухода за детьми-инвалидами</a:t>
                </a:r>
              </a:p>
            </p:txBody>
          </p:sp>
          <p:sp>
            <p:nvSpPr>
              <p:cNvPr id="61" name="AutoShape 43"/>
              <p:cNvSpPr>
                <a:spLocks noChangeArrowheads="1"/>
              </p:cNvSpPr>
              <p:nvPr/>
            </p:nvSpPr>
            <p:spPr bwMode="auto">
              <a:xfrm>
                <a:off x="8146" y="4383"/>
                <a:ext cx="2791" cy="1761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eaLnBrk="0" fontAlgn="base" hangingPunct="0">
                  <a:spcAft>
                    <a:spcPct val="0"/>
                  </a:spcAft>
                  <a:defRPr/>
                </a:pPr>
                <a:r>
                  <a:rPr lang="ru-RU" sz="1300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Заявление о возмещении расходов на выплату социального пособия на погребение, справка о смерти</a:t>
                </a:r>
              </a:p>
            </p:txBody>
          </p:sp>
        </p:grpSp>
        <p:grpSp>
          <p:nvGrpSpPr>
            <p:cNvPr id="40" name="Group 44"/>
            <p:cNvGrpSpPr>
              <a:grpSpLocks/>
            </p:cNvGrpSpPr>
            <p:nvPr/>
          </p:nvGrpSpPr>
          <p:grpSpPr bwMode="auto">
            <a:xfrm>
              <a:off x="1410" y="4784"/>
              <a:ext cx="135" cy="2720"/>
              <a:chOff x="1410" y="4784"/>
              <a:chExt cx="135" cy="2720"/>
            </a:xfrm>
          </p:grpSpPr>
          <p:cxnSp>
            <p:nvCxnSpPr>
              <p:cNvPr id="54" name="AutoShape 45"/>
              <p:cNvCxnSpPr>
                <a:cxnSpLocks noChangeShapeType="1"/>
              </p:cNvCxnSpPr>
              <p:nvPr/>
            </p:nvCxnSpPr>
            <p:spPr bwMode="auto">
              <a:xfrm flipH="1">
                <a:off x="1410" y="7503"/>
                <a:ext cx="134" cy="0"/>
              </a:xfrm>
              <a:prstGeom prst="straightConnector1">
                <a:avLst/>
              </a:prstGeom>
              <a:noFill/>
              <a:ln w="38100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AutoShape 46"/>
              <p:cNvCxnSpPr>
                <a:cxnSpLocks noChangeShapeType="1"/>
              </p:cNvCxnSpPr>
              <p:nvPr/>
            </p:nvCxnSpPr>
            <p:spPr bwMode="auto">
              <a:xfrm flipV="1">
                <a:off x="1410" y="4784"/>
                <a:ext cx="1" cy="2720"/>
              </a:xfrm>
              <a:prstGeom prst="straightConnector1">
                <a:avLst/>
              </a:prstGeom>
              <a:noFill/>
              <a:ln w="38100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" name="AutoShape 47"/>
              <p:cNvCxnSpPr>
                <a:cxnSpLocks noChangeShapeType="1"/>
              </p:cNvCxnSpPr>
              <p:nvPr/>
            </p:nvCxnSpPr>
            <p:spPr bwMode="auto">
              <a:xfrm flipV="1">
                <a:off x="1416" y="4786"/>
                <a:ext cx="129" cy="11"/>
              </a:xfrm>
              <a:prstGeom prst="straightConnector1">
                <a:avLst/>
              </a:prstGeom>
              <a:noFill/>
              <a:ln w="38100">
                <a:solidFill>
                  <a:schemeClr val="accent1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3" name="Group 49"/>
            <p:cNvGrpSpPr>
              <a:grpSpLocks/>
            </p:cNvGrpSpPr>
            <p:nvPr/>
          </p:nvGrpSpPr>
          <p:grpSpPr bwMode="auto">
            <a:xfrm>
              <a:off x="1527" y="6251"/>
              <a:ext cx="9487" cy="2549"/>
              <a:chOff x="1527" y="6251"/>
              <a:chExt cx="9487" cy="2549"/>
            </a:xfrm>
          </p:grpSpPr>
          <p:sp>
            <p:nvSpPr>
              <p:cNvPr id="48" name="AutoShape 50"/>
              <p:cNvSpPr>
                <a:spLocks noChangeArrowheads="1"/>
              </p:cNvSpPr>
              <p:nvPr/>
            </p:nvSpPr>
            <p:spPr bwMode="auto">
              <a:xfrm>
                <a:off x="1527" y="6251"/>
                <a:ext cx="9487" cy="2549"/>
              </a:xfrm>
              <a:prstGeom prst="flowChartAlternateProcess">
                <a:avLst/>
              </a:prstGeom>
              <a:noFill/>
              <a:ln w="9525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tIns="0"/>
              <a:lstStyle/>
              <a:p>
                <a:pPr algn="ctr" eaLnBrk="0" fontAlgn="base" hangingPunct="0">
                  <a:defRPr/>
                </a:pPr>
                <a:r>
                  <a:rPr lang="ru-RU" sz="14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Региональное отделение (для принятия решения 10 </a:t>
                </a:r>
                <a:r>
                  <a:rPr lang="ru-RU" sz="14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рабочих дней, не позднее 2 рабочих дней </a:t>
                </a:r>
                <a:r>
                  <a:rPr lang="ru-RU" sz="14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перечисляет на </a:t>
                </a:r>
                <a:r>
                  <a:rPr lang="ru-RU" sz="14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расчетный счет </a:t>
                </a:r>
                <a:r>
                  <a:rPr lang="ru-RU" sz="14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страхователя)   </a:t>
                </a:r>
                <a:endParaRPr lang="ru-RU" sz="14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fontAlgn="base" hangingPunct="0">
                  <a:spcAft>
                    <a:spcPct val="0"/>
                  </a:spcAft>
                  <a:defRPr/>
                </a:pPr>
                <a:endParaRPr lang="ru-RU" sz="10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AutoShape 51"/>
              <p:cNvSpPr>
                <a:spLocks noChangeArrowheads="1"/>
              </p:cNvSpPr>
              <p:nvPr/>
            </p:nvSpPr>
            <p:spPr bwMode="auto">
              <a:xfrm>
                <a:off x="1630" y="7070"/>
                <a:ext cx="3146" cy="1070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eaLnBrk="0" fontAlgn="base" hangingPunct="0">
                  <a:spcAft>
                    <a:spcPct val="0"/>
                  </a:spcAft>
                  <a:defRPr/>
                </a:pPr>
                <a:r>
                  <a:rPr lang="ru-RU" sz="1300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Оплата 4-х дополнительных дней для</a:t>
                </a:r>
              </a:p>
              <a:p>
                <a:pPr algn="ctr" eaLnBrk="0" fontAlgn="base" hangingPunct="0">
                  <a:spcAft>
                    <a:spcPct val="0"/>
                  </a:spcAft>
                  <a:defRPr/>
                </a:pPr>
                <a:r>
                  <a:rPr lang="ru-RU" sz="1300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ухода за детьми-инвалидами</a:t>
                </a:r>
              </a:p>
            </p:txBody>
          </p:sp>
          <p:sp>
            <p:nvSpPr>
              <p:cNvPr id="50" name="AutoShape 52"/>
              <p:cNvSpPr>
                <a:spLocks noChangeArrowheads="1"/>
              </p:cNvSpPr>
              <p:nvPr/>
            </p:nvSpPr>
            <p:spPr bwMode="auto">
              <a:xfrm>
                <a:off x="4866" y="6960"/>
                <a:ext cx="3146" cy="1263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eaLnBrk="0" fontAlgn="base" hangingPunct="0">
                  <a:spcAft>
                    <a:spcPct val="0"/>
                  </a:spcAft>
                  <a:defRPr/>
                </a:pPr>
                <a:r>
                  <a:rPr lang="ru-RU" sz="1300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Возмещение расходов на выплату пособия по временной нетрудоспособности за счет межбюджетных трансфертов</a:t>
                </a:r>
              </a:p>
            </p:txBody>
          </p:sp>
          <p:sp>
            <p:nvSpPr>
              <p:cNvPr id="53" name="AutoShape 55"/>
              <p:cNvSpPr>
                <a:spLocks noChangeArrowheads="1"/>
              </p:cNvSpPr>
              <p:nvPr/>
            </p:nvSpPr>
            <p:spPr bwMode="auto">
              <a:xfrm>
                <a:off x="8146" y="7070"/>
                <a:ext cx="2850" cy="1070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eaLnBrk="0" fontAlgn="base" hangingPunct="0">
                  <a:spcAft>
                    <a:spcPct val="0"/>
                  </a:spcAft>
                  <a:defRPr/>
                </a:pPr>
                <a:r>
                  <a:rPr lang="ru-RU" sz="1300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Социальное пособие на погребение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671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05441" y="44624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943100"/>
            <a:ext cx="6515100" cy="4475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428" b="0" i="0" u="none" strike="noStrike" kern="1200" cap="none" spc="0" normalizeH="0" baseline="0" noProof="0" smtClean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</a:t>
            </a:r>
            <a:endParaRPr kumimoji="0" lang="ru-RU" altLang="ru-RU" sz="428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971600" y="1772815"/>
            <a:ext cx="7128792" cy="576065"/>
          </a:xfrm>
          <a:prstGeom prst="flowChartProcess">
            <a:avLst/>
          </a:prstGeom>
          <a:solidFill>
            <a:sysClr val="window" lastClr="FFFFFF"/>
          </a:solidFill>
          <a:ln w="3175" cap="flat" cmpd="thickThin" algn="ctr">
            <a:solidFill>
              <a:srgbClr val="2A63A8"/>
            </a:solidFill>
            <a:prstDash val="solid"/>
            <a:headEnd/>
            <a:tailEnd/>
          </a:ln>
          <a:effectLst/>
          <a:extLst/>
        </p:spPr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7952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2A63A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Правила финансового обеспечения предупредительных мер</a:t>
            </a:r>
          </a:p>
          <a:p>
            <a:pPr marL="0" marR="0" lvl="0" indent="0" algn="ctr" defTabSz="127952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2A63A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утверждаются приказом </a:t>
            </a:r>
            <a:r>
              <a:rPr kumimoji="0" lang="ru-RU" alt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A63A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Минздравсоцравития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2A63A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РФ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373171" y="2629006"/>
            <a:ext cx="4242877" cy="601702"/>
          </a:xfrm>
          <a:prstGeom prst="flowChartProcess">
            <a:avLst/>
          </a:prstGeom>
          <a:solidFill>
            <a:sysClr val="window" lastClr="FFFFFF"/>
          </a:solidFill>
          <a:ln w="3175" cap="flat" cmpd="thickThin" algn="ctr">
            <a:solidFill>
              <a:srgbClr val="2A63A8"/>
            </a:solidFill>
            <a:prstDash val="solid"/>
            <a:headEnd/>
            <a:tailEnd/>
          </a:ln>
          <a:effectLst/>
          <a:extLst/>
        </p:spPr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7952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A63A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Страхователь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1717052" y="3436243"/>
            <a:ext cx="2777558" cy="589450"/>
          </a:xfrm>
          <a:prstGeom prst="flowChartProcess">
            <a:avLst/>
          </a:prstGeom>
          <a:solidFill>
            <a:sysClr val="window" lastClr="FFFFFF"/>
          </a:solidFill>
          <a:ln w="3175" cap="flat" cmpd="thickThin" algn="ctr">
            <a:solidFill>
              <a:srgbClr val="2A63A8"/>
            </a:solidFill>
            <a:prstDash val="solid"/>
            <a:headEnd/>
            <a:tailEnd/>
          </a:ln>
          <a:effectLst/>
          <a:extLst/>
        </p:spPr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7952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2A63A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Согласовывает с </a:t>
            </a: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A63A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отделением </a:t>
            </a: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2A63A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Фонда сумму средств, направляемых на предупредительные меры 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1993613" y="5412382"/>
            <a:ext cx="5170674" cy="828975"/>
          </a:xfrm>
          <a:prstGeom prst="flowChartProcess">
            <a:avLst/>
          </a:prstGeom>
          <a:solidFill>
            <a:sysClr val="window" lastClr="FFFFFF"/>
          </a:solidFill>
          <a:ln w="3175" cap="flat" cmpd="thickThin" algn="ctr">
            <a:solidFill>
              <a:srgbClr val="2683C6">
                <a:tint val="90000"/>
                <a:satMod val="130000"/>
              </a:srgbClr>
            </a:solidFill>
            <a:prstDash val="solid"/>
            <a:headEnd/>
            <a:tailEnd/>
          </a:ln>
          <a:effectLst/>
          <a:extLst/>
        </p:spPr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7952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A63A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Региональное отделение в  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2A63A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течение 5 рабочих дней принимает решение о возмещении расходов и производит перечисление средств 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A63A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расчетный счет страхователя</a:t>
            </a: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srgbClr val="2A63A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4762926" y="3438935"/>
            <a:ext cx="2738438" cy="586757"/>
          </a:xfrm>
          <a:prstGeom prst="flowChartProcess">
            <a:avLst/>
          </a:prstGeom>
          <a:solidFill>
            <a:sysClr val="window" lastClr="FFFFFF"/>
          </a:solidFill>
          <a:ln w="3175" cap="flat" cmpd="thickThin" algn="ctr">
            <a:solidFill>
              <a:srgbClr val="2A63A8"/>
            </a:solidFill>
            <a:prstDash val="solid"/>
            <a:headEnd/>
            <a:tailEnd/>
          </a:ln>
          <a:effectLst/>
          <a:extLst/>
        </p:spPr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7952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2A63A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Оплачивает предупредительные меры за счет собственных средств</a:t>
            </a: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7619150" y="3158558"/>
            <a:ext cx="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AutoShape 31"/>
          <p:cNvSpPr>
            <a:spLocks noChangeArrowheads="1"/>
          </p:cNvSpPr>
          <p:nvPr/>
        </p:nvSpPr>
        <p:spPr bwMode="auto">
          <a:xfrm>
            <a:off x="1717052" y="4249381"/>
            <a:ext cx="5784312" cy="807778"/>
          </a:xfrm>
          <a:prstGeom prst="flowChartProcess">
            <a:avLst/>
          </a:prstGeom>
          <a:solidFill>
            <a:sysClr val="window" lastClr="FFFFFF"/>
          </a:solidFill>
          <a:ln w="3175" cap="flat" cmpd="thickThin" algn="ctr">
            <a:solidFill>
              <a:srgbClr val="2A63A8"/>
            </a:solidFill>
            <a:prstDash val="solid"/>
            <a:headEnd/>
            <a:tailEnd/>
          </a:ln>
          <a:effectLst/>
          <a:extLst/>
        </p:spPr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7952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2A63A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Обращается с заявлением о возмещении произведенных расходов с предоставлением документов подтверждающих произведенные расходы </a:t>
            </a: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2A63A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позднее 15 декабря соответствующего года</a:t>
            </a:r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>
            <a:off x="3052708" y="3248076"/>
            <a:ext cx="0" cy="154782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5922510" y="3248077"/>
            <a:ext cx="0" cy="154782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Line 34"/>
          <p:cNvSpPr>
            <a:spLocks noChangeShapeType="1"/>
          </p:cNvSpPr>
          <p:nvPr/>
        </p:nvSpPr>
        <p:spPr bwMode="auto">
          <a:xfrm>
            <a:off x="3029290" y="4057450"/>
            <a:ext cx="0" cy="154782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Line 35"/>
          <p:cNvSpPr>
            <a:spLocks noChangeShapeType="1"/>
          </p:cNvSpPr>
          <p:nvPr/>
        </p:nvSpPr>
        <p:spPr bwMode="auto">
          <a:xfrm>
            <a:off x="5922510" y="4057450"/>
            <a:ext cx="0" cy="154782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Line 37"/>
          <p:cNvSpPr>
            <a:spLocks noChangeShapeType="1"/>
          </p:cNvSpPr>
          <p:nvPr/>
        </p:nvSpPr>
        <p:spPr bwMode="auto">
          <a:xfrm>
            <a:off x="4625327" y="5057159"/>
            <a:ext cx="11637" cy="355223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Line 38"/>
          <p:cNvSpPr>
            <a:spLocks noChangeShapeType="1"/>
          </p:cNvSpPr>
          <p:nvPr/>
        </p:nvSpPr>
        <p:spPr bwMode="auto">
          <a:xfrm>
            <a:off x="1910103" y="5319543"/>
            <a:ext cx="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Line 39"/>
          <p:cNvSpPr>
            <a:spLocks noChangeShapeType="1"/>
          </p:cNvSpPr>
          <p:nvPr/>
        </p:nvSpPr>
        <p:spPr bwMode="auto">
          <a:xfrm>
            <a:off x="1409190" y="2920302"/>
            <a:ext cx="14286" cy="2899426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Line 40"/>
          <p:cNvSpPr>
            <a:spLocks noChangeShapeType="1"/>
          </p:cNvSpPr>
          <p:nvPr/>
        </p:nvSpPr>
        <p:spPr bwMode="auto">
          <a:xfrm flipV="1">
            <a:off x="1409190" y="5819728"/>
            <a:ext cx="584423" cy="2140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Line 42"/>
          <p:cNvSpPr>
            <a:spLocks noChangeShapeType="1"/>
          </p:cNvSpPr>
          <p:nvPr/>
        </p:nvSpPr>
        <p:spPr bwMode="auto">
          <a:xfrm>
            <a:off x="1409190" y="2920302"/>
            <a:ext cx="939100" cy="0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33" y="869015"/>
            <a:ext cx="9144000" cy="75713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9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0" algn="ctr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1600" b="1" dirty="0" smtClean="0">
                <a:ln w="3175">
                  <a:noFill/>
                  <a:miter lim="800000"/>
                </a:ln>
                <a:solidFill>
                  <a:srgbClr val="2683C6">
                    <a:lumMod val="75000"/>
                  </a:srgbClr>
                </a:solidFill>
                <a:effectLst>
                  <a:glow rad="863600">
                    <a:sysClr val="window" lastClr="FFFFFF">
                      <a:alpha val="16000"/>
                    </a:sys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ВОЗМЕЩЕНИЕ  </a:t>
            </a:r>
            <a:r>
              <a:rPr lang="ru-RU" altLang="ru-RU" sz="1600" b="1" dirty="0">
                <a:ln w="3175">
                  <a:noFill/>
                  <a:miter lim="800000"/>
                </a:ln>
                <a:solidFill>
                  <a:srgbClr val="2683C6">
                    <a:lumMod val="75000"/>
                  </a:srgbClr>
                </a:solidFill>
                <a:effectLst>
                  <a:glow rad="863600">
                    <a:sysClr val="window" lastClr="FFFFFF">
                      <a:alpha val="16000"/>
                    </a:sys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 </a:t>
            </a:r>
            <a:endParaRPr lang="ru-RU" altLang="ru-RU" sz="1600" b="1" dirty="0" smtClean="0">
              <a:ln w="3175">
                <a:noFill/>
                <a:miter lim="800000"/>
              </a:ln>
              <a:solidFill>
                <a:srgbClr val="2683C6">
                  <a:lumMod val="75000"/>
                </a:srgbClr>
              </a:solidFill>
              <a:effectLst>
                <a:glow rad="863600">
                  <a:sysClr val="window" lastClr="FFFFFF">
                    <a:alpha val="16000"/>
                  </a:sys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1600" b="1" dirty="0" smtClean="0">
                <a:ln w="3175">
                  <a:noFill/>
                  <a:miter lim="800000"/>
                </a:ln>
                <a:solidFill>
                  <a:srgbClr val="2683C6">
                    <a:lumMod val="75000"/>
                  </a:srgbClr>
                </a:solidFill>
                <a:effectLst>
                  <a:glow rad="863600">
                    <a:sysClr val="window" lastClr="FFFFFF">
                      <a:alpha val="16000"/>
                    </a:sys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altLang="ru-RU" sz="1600" b="1" dirty="0">
                <a:ln w="3175">
                  <a:noFill/>
                  <a:miter lim="800000"/>
                </a:ln>
                <a:solidFill>
                  <a:srgbClr val="2683C6">
                    <a:lumMod val="75000"/>
                  </a:srgbClr>
                </a:solidFill>
                <a:effectLst>
                  <a:glow rad="863600">
                    <a:sysClr val="window" lastClr="FFFFFF">
                      <a:alpha val="16000"/>
                    </a:sys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ПРЕДУПРЕДИТЕЛЬНЫЕ  </a:t>
            </a:r>
            <a:r>
              <a:rPr lang="ru-RU" altLang="ru-RU" sz="1600" b="1" dirty="0" smtClean="0">
                <a:ln w="3175">
                  <a:noFill/>
                  <a:miter lim="800000"/>
                </a:ln>
                <a:solidFill>
                  <a:srgbClr val="2683C6">
                    <a:lumMod val="75000"/>
                  </a:srgbClr>
                </a:solidFill>
                <a:effectLst>
                  <a:glow rad="863600">
                    <a:sysClr val="window" lastClr="FFFFFF">
                      <a:alpha val="16000"/>
                    </a:sys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МЕРЫ ПО СОКРАЩЕНИЮ </a:t>
            </a:r>
          </a:p>
          <a:p>
            <a:pPr lvl="0" algn="ctr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1600" b="1" dirty="0" smtClean="0">
                <a:ln w="3175">
                  <a:noFill/>
                  <a:miter lim="800000"/>
                </a:ln>
                <a:solidFill>
                  <a:srgbClr val="2683C6">
                    <a:lumMod val="75000"/>
                  </a:srgbClr>
                </a:solidFill>
                <a:effectLst>
                  <a:glow rad="863600">
                    <a:sysClr val="window" lastClr="FFFFFF">
                      <a:alpha val="16000"/>
                    </a:sys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ПРОИЗВОДСТВЕННОГО ТРАМАТИЗМА</a:t>
            </a:r>
            <a:endParaRPr lang="ru-RU" sz="1600" b="1" dirty="0">
              <a:ln w="3175">
                <a:noFill/>
                <a:miter lim="800000"/>
              </a:ln>
              <a:solidFill>
                <a:srgbClr val="2683C6">
                  <a:lumMod val="75000"/>
                </a:srgbClr>
              </a:solidFill>
              <a:effectLst>
                <a:glow rad="863600">
                  <a:sysClr val="window" lastClr="FFFFFF">
                    <a:alpha val="16000"/>
                  </a:sys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59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05441" y="44624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943100"/>
            <a:ext cx="6515100" cy="4475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428" b="0" i="0" u="none" strike="noStrike" kern="1200" cap="none" spc="0" normalizeH="0" baseline="0" noProof="0" smtClean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</a:t>
            </a:r>
            <a:endParaRPr kumimoji="0" lang="ru-RU" altLang="ru-RU" sz="428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487768" y="1927316"/>
            <a:ext cx="4242877" cy="826532"/>
          </a:xfrm>
          <a:prstGeom prst="flowChartProcess">
            <a:avLst/>
          </a:prstGeom>
          <a:solidFill>
            <a:sysClr val="window" lastClr="FFFFFF"/>
          </a:solidFill>
          <a:ln w="3175" cap="flat" cmpd="thickThin" algn="ctr">
            <a:solidFill>
              <a:srgbClr val="2A63A8"/>
            </a:solidFill>
            <a:prstDash val="solid"/>
            <a:headEnd/>
            <a:tailEnd/>
          </a:ln>
          <a:effectLst/>
          <a:extLst/>
        </p:spPr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sz="2000" b="1" dirty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Специализированная служба по вопросам похоронного </a:t>
            </a:r>
            <a:r>
              <a:rPr lang="ru-RU" sz="2000" b="1" dirty="0" smtClean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дела</a:t>
            </a:r>
            <a:endParaRPr kumimoji="0" lang="ru-RU" altLang="ru-RU" sz="2000" b="1" i="0" u="none" strike="noStrike" kern="0" cap="none" spc="0" normalizeH="0" baseline="0" noProof="0" dirty="0">
              <a:ln>
                <a:noFill/>
              </a:ln>
              <a:solidFill>
                <a:srgbClr val="2A63A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487767" y="4344243"/>
            <a:ext cx="4242877" cy="703991"/>
          </a:xfrm>
          <a:prstGeom prst="flowChartProcess">
            <a:avLst/>
          </a:prstGeom>
          <a:solidFill>
            <a:sysClr val="window" lastClr="FFFFFF"/>
          </a:solidFill>
          <a:ln w="3175" cap="flat" cmpd="thickThin" algn="ctr">
            <a:solidFill>
              <a:srgbClr val="2A63A8"/>
            </a:solidFill>
            <a:prstDash val="solid"/>
            <a:headEnd/>
            <a:tailEnd/>
          </a:ln>
          <a:effectLst/>
          <a:extLst/>
        </p:spPr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buNone/>
              <a:defRPr/>
            </a:pPr>
            <a:r>
              <a:rPr lang="ru-RU" sz="1200" b="1" dirty="0" smtClean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в течении 2 рабочих дней </a:t>
            </a:r>
            <a:r>
              <a:rPr lang="ru-RU" sz="1200" dirty="0" smtClean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со дня получения указанных документов направляет их региональное отделение</a:t>
            </a:r>
            <a:endParaRPr lang="ru-RU" sz="1200" dirty="0">
              <a:solidFill>
                <a:srgbClr val="2A63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2063397" y="2948283"/>
            <a:ext cx="5028883" cy="487009"/>
          </a:xfrm>
          <a:prstGeom prst="flowChartProcess">
            <a:avLst/>
          </a:prstGeom>
          <a:solidFill>
            <a:sysClr val="window" lastClr="FFFFFF"/>
          </a:solidFill>
          <a:ln w="3175" cap="flat" cmpd="thickThin" algn="ctr">
            <a:solidFill>
              <a:srgbClr val="2A63A8"/>
            </a:solidFill>
            <a:prstDash val="solid"/>
            <a:headEnd/>
            <a:tailEnd/>
          </a:ln>
          <a:effectLst/>
          <a:extLst/>
        </p:spPr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buNone/>
              <a:defRPr/>
            </a:pPr>
            <a:r>
              <a:rPr lang="ru-RU" sz="1200" dirty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Заявление о возмещении расходов на выплату социального пособия на </a:t>
            </a:r>
            <a:r>
              <a:rPr lang="ru-RU" sz="1200" dirty="0" smtClean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погребение, справку </a:t>
            </a:r>
            <a:r>
              <a:rPr lang="ru-RU" sz="1200" dirty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200" dirty="0" smtClean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смерти и соответствующий счет</a:t>
            </a:r>
            <a:endParaRPr lang="ru-RU" sz="1200" dirty="0">
              <a:solidFill>
                <a:srgbClr val="2A63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7619150" y="3158558"/>
            <a:ext cx="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AutoShape 31"/>
          <p:cNvSpPr>
            <a:spLocks noChangeArrowheads="1"/>
          </p:cNvSpPr>
          <p:nvPr/>
        </p:nvSpPr>
        <p:spPr bwMode="auto">
          <a:xfrm>
            <a:off x="1868300" y="5294583"/>
            <a:ext cx="5700468" cy="942729"/>
          </a:xfrm>
          <a:prstGeom prst="flowChartProcess">
            <a:avLst/>
          </a:prstGeom>
          <a:solidFill>
            <a:sysClr val="window" lastClr="FFFFFF"/>
          </a:solidFill>
          <a:ln w="3175" cap="flat" cmpd="thickThin" algn="ctr">
            <a:solidFill>
              <a:srgbClr val="2A63A8"/>
            </a:solidFill>
            <a:prstDash val="solid"/>
            <a:headEnd/>
            <a:tailEnd/>
          </a:ln>
          <a:effectLst/>
          <a:extLst/>
        </p:spPr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buNone/>
              <a:defRPr/>
            </a:pPr>
            <a:r>
              <a:rPr lang="ru-RU" altLang="ru-RU" sz="1400" b="1" kern="0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отделение в </a:t>
            </a:r>
            <a:r>
              <a:rPr lang="ru-RU" altLang="ru-RU" sz="1400" b="1" kern="0" dirty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5 рабочих дней принимает решение </a:t>
            </a:r>
            <a:r>
              <a:rPr lang="ru-RU" altLang="ru-RU" sz="1400" b="1" kern="0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возмещении услуг по погребению и в течении</a:t>
            </a:r>
            <a:r>
              <a:rPr lang="ru-RU" sz="1400" b="1" dirty="0" smtClean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2 рабочих дней перечисляет </a:t>
            </a:r>
            <a:r>
              <a:rPr lang="ru-RU" sz="1400" b="1" dirty="0" smtClean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средства на счет специализированной службы</a:t>
            </a:r>
            <a:endParaRPr lang="ru-RU" altLang="ru-RU" sz="1400" b="1" kern="0" dirty="0">
              <a:solidFill>
                <a:srgbClr val="2A63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37"/>
          <p:cNvSpPr>
            <a:spLocks noChangeShapeType="1"/>
          </p:cNvSpPr>
          <p:nvPr/>
        </p:nvSpPr>
        <p:spPr bwMode="auto">
          <a:xfrm>
            <a:off x="4603386" y="2769632"/>
            <a:ext cx="11637" cy="211435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Line 38"/>
          <p:cNvSpPr>
            <a:spLocks noChangeShapeType="1"/>
          </p:cNvSpPr>
          <p:nvPr/>
        </p:nvSpPr>
        <p:spPr bwMode="auto">
          <a:xfrm>
            <a:off x="1910103" y="5319543"/>
            <a:ext cx="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Line 40"/>
          <p:cNvSpPr>
            <a:spLocks noChangeShapeType="1"/>
          </p:cNvSpPr>
          <p:nvPr/>
        </p:nvSpPr>
        <p:spPr bwMode="auto">
          <a:xfrm>
            <a:off x="1533323" y="5771229"/>
            <a:ext cx="334977" cy="15784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Line 42"/>
          <p:cNvSpPr>
            <a:spLocks noChangeShapeType="1"/>
          </p:cNvSpPr>
          <p:nvPr/>
        </p:nvSpPr>
        <p:spPr bwMode="auto">
          <a:xfrm>
            <a:off x="1526825" y="2316314"/>
            <a:ext cx="939100" cy="0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11034"/>
            <a:ext cx="9144000" cy="5355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9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0" algn="ctr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1600" b="1" dirty="0" smtClean="0">
                <a:ln w="3175">
                  <a:noFill/>
                  <a:miter lim="800000"/>
                </a:ln>
                <a:solidFill>
                  <a:srgbClr val="2683C6">
                    <a:lumMod val="75000"/>
                  </a:srgbClr>
                </a:solidFill>
                <a:effectLst>
                  <a:glow rad="863600">
                    <a:sysClr val="window" lastClr="FFFFFF">
                      <a:alpha val="16000"/>
                    </a:sys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ВОЗМЕЩЕНИЕ ГАРАНТИРОВАННОГО </a:t>
            </a:r>
            <a:r>
              <a:rPr lang="ru-RU" altLang="ru-RU" sz="1600" b="1" dirty="0">
                <a:ln w="3175">
                  <a:noFill/>
                  <a:miter lim="800000"/>
                </a:ln>
                <a:solidFill>
                  <a:srgbClr val="2683C6">
                    <a:lumMod val="75000"/>
                  </a:srgbClr>
                </a:solidFill>
                <a:effectLst>
                  <a:glow rad="863600">
                    <a:sysClr val="window" lastClr="FFFFFF">
                      <a:alpha val="16000"/>
                    </a:sys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ПЕРЕЧНЯ УСЛУГ ПО ПОГРЕБЕНИЮ СПЕЦИАЛИЗИРОВАННОЙ СЛУЖБЕ ПО ВОПРОСАМ ПОХОРОННОГО ДЕЛА</a:t>
            </a:r>
            <a:endParaRPr lang="ru-RU" sz="1600" b="1" dirty="0">
              <a:ln w="3175">
                <a:noFill/>
                <a:miter lim="800000"/>
              </a:ln>
              <a:solidFill>
                <a:srgbClr val="2683C6">
                  <a:lumMod val="75000"/>
                </a:srgbClr>
              </a:solidFill>
              <a:effectLst>
                <a:glow rad="863600">
                  <a:sysClr val="window" lastClr="FFFFFF">
                    <a:alpha val="16000"/>
                  </a:sys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Line 37"/>
          <p:cNvSpPr>
            <a:spLocks noChangeShapeType="1"/>
          </p:cNvSpPr>
          <p:nvPr/>
        </p:nvSpPr>
        <p:spPr bwMode="auto">
          <a:xfrm>
            <a:off x="4609205" y="4097896"/>
            <a:ext cx="0" cy="246347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Line 37"/>
          <p:cNvSpPr>
            <a:spLocks noChangeShapeType="1"/>
          </p:cNvSpPr>
          <p:nvPr/>
        </p:nvSpPr>
        <p:spPr bwMode="auto">
          <a:xfrm>
            <a:off x="4609205" y="3443758"/>
            <a:ext cx="11637" cy="256716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Line 39"/>
          <p:cNvSpPr>
            <a:spLocks noChangeShapeType="1"/>
          </p:cNvSpPr>
          <p:nvPr/>
        </p:nvSpPr>
        <p:spPr bwMode="auto">
          <a:xfrm>
            <a:off x="1533321" y="2323650"/>
            <a:ext cx="1" cy="3447579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2487767" y="3695752"/>
            <a:ext cx="4242877" cy="402144"/>
          </a:xfrm>
          <a:prstGeom prst="flowChartProcess">
            <a:avLst/>
          </a:prstGeom>
          <a:solidFill>
            <a:sysClr val="window" lastClr="FFFFFF"/>
          </a:solidFill>
          <a:ln w="3175" cap="flat" cmpd="thickThin" algn="ctr">
            <a:solidFill>
              <a:srgbClr val="2A63A8"/>
            </a:solidFill>
            <a:prstDash val="solid"/>
            <a:headEnd/>
            <a:tailEnd/>
          </a:ln>
          <a:effectLst/>
          <a:extLst/>
        </p:spPr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7952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A63A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Страхователь</a:t>
            </a:r>
          </a:p>
        </p:txBody>
      </p:sp>
      <p:sp>
        <p:nvSpPr>
          <p:cNvPr id="33" name="Line 37"/>
          <p:cNvSpPr>
            <a:spLocks noChangeShapeType="1"/>
          </p:cNvSpPr>
          <p:nvPr/>
        </p:nvSpPr>
        <p:spPr bwMode="auto">
          <a:xfrm>
            <a:off x="4603386" y="5048235"/>
            <a:ext cx="0" cy="246347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430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1044964"/>
            <a:ext cx="9144000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2A63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Выплата пособий</a:t>
            </a:r>
            <a:r>
              <a:rPr lang="ru-RU" sz="2000" b="1" dirty="0">
                <a:solidFill>
                  <a:srgbClr val="2A63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000" b="1" dirty="0">
                <a:solidFill>
                  <a:srgbClr val="2A63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b="1" dirty="0" smtClean="0">
                <a:solidFill>
                  <a:srgbClr val="2A63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перечисляются застрахованному лицу по выбору:</a:t>
            </a:r>
            <a:endParaRPr lang="ru-RU" altLang="ru-RU" sz="2000" b="1" dirty="0" smtClean="0">
              <a:solidFill>
                <a:srgbClr val="2A63A8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sp>
        <p:nvSpPr>
          <p:cNvPr id="20" name="Пятиугольник 4"/>
          <p:cNvSpPr/>
          <p:nvPr/>
        </p:nvSpPr>
        <p:spPr>
          <a:xfrm>
            <a:off x="2286916" y="1737462"/>
            <a:ext cx="5167781" cy="12196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7815" tIns="129540" rIns="241808" bIns="129540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400" kern="1200" dirty="0"/>
          </a:p>
        </p:txBody>
      </p:sp>
      <p:sp>
        <p:nvSpPr>
          <p:cNvPr id="23" name="Пятиугольник 4"/>
          <p:cNvSpPr/>
          <p:nvPr/>
        </p:nvSpPr>
        <p:spPr>
          <a:xfrm>
            <a:off x="2292961" y="2971594"/>
            <a:ext cx="5167781" cy="12196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7815" tIns="129540" rIns="241808" bIns="129540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400" kern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1" y="2229646"/>
            <a:ext cx="83987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2A63A8"/>
                </a:solidFill>
              </a:rPr>
              <a:t>• </a:t>
            </a:r>
            <a:r>
              <a:rPr lang="ru-RU" sz="2400" b="1" dirty="0" smtClean="0">
                <a:solidFill>
                  <a:srgbClr val="2A63A8"/>
                </a:solidFill>
              </a:rPr>
              <a:t>На </a:t>
            </a:r>
            <a:r>
              <a:rPr lang="ru-RU" sz="2400" b="1" dirty="0">
                <a:solidFill>
                  <a:srgbClr val="2A63A8"/>
                </a:solidFill>
              </a:rPr>
              <a:t>банковский счёт с указанием банковских реквизитов </a:t>
            </a:r>
            <a:r>
              <a:rPr lang="ru-RU" sz="2400" dirty="0">
                <a:solidFill>
                  <a:srgbClr val="2A63A8"/>
                </a:solidFill>
              </a:rPr>
              <a:t>(номер расчётного счёта, БИК и наименование банка); </a:t>
            </a:r>
            <a:endParaRPr lang="ru-RU" sz="2400" dirty="0" smtClean="0">
              <a:solidFill>
                <a:srgbClr val="2A63A8"/>
              </a:solidFill>
            </a:endParaRPr>
          </a:p>
          <a:p>
            <a:pPr algn="just"/>
            <a:endParaRPr lang="ru-RU" sz="2400" dirty="0" smtClean="0">
              <a:solidFill>
                <a:srgbClr val="2A63A8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2A63A8"/>
                </a:solidFill>
              </a:rPr>
              <a:t>• На </a:t>
            </a:r>
            <a:r>
              <a:rPr lang="ru-RU" sz="2400" b="1" dirty="0">
                <a:solidFill>
                  <a:srgbClr val="2A63A8"/>
                </a:solidFill>
              </a:rPr>
              <a:t>банковский счёт с указанием реквизитов платёжной карты «МИР» </a:t>
            </a:r>
            <a:r>
              <a:rPr lang="ru-RU" sz="2400" dirty="0">
                <a:solidFill>
                  <a:srgbClr val="2A63A8"/>
                </a:solidFill>
              </a:rPr>
              <a:t>(только номер карты «МИР»); </a:t>
            </a:r>
            <a:endParaRPr lang="ru-RU" sz="2400" dirty="0" smtClean="0">
              <a:solidFill>
                <a:srgbClr val="2A63A8"/>
              </a:solidFill>
            </a:endParaRPr>
          </a:p>
          <a:p>
            <a:pPr algn="just"/>
            <a:endParaRPr lang="ru-RU" sz="2400" b="1" dirty="0" smtClean="0">
              <a:solidFill>
                <a:srgbClr val="2A63A8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2A63A8"/>
                </a:solidFill>
              </a:rPr>
              <a:t>• Почтовым </a:t>
            </a:r>
            <a:r>
              <a:rPr lang="ru-RU" sz="2400" b="1" dirty="0">
                <a:solidFill>
                  <a:srgbClr val="2A63A8"/>
                </a:solidFill>
              </a:rPr>
              <a:t>переводом </a:t>
            </a:r>
            <a:r>
              <a:rPr lang="ru-RU" sz="2400" dirty="0">
                <a:solidFill>
                  <a:srgbClr val="2A63A8"/>
                </a:solidFill>
              </a:rPr>
              <a:t>(адрес получения почтового перевода (необходимо подготовить точную информацию о месте регистрации и месте </a:t>
            </a:r>
            <a:r>
              <a:rPr lang="ru-RU" sz="2400" dirty="0" smtClean="0">
                <a:solidFill>
                  <a:srgbClr val="2A63A8"/>
                </a:solidFill>
              </a:rPr>
              <a:t>жительства, индекс).</a:t>
            </a:r>
            <a:endParaRPr lang="ru-RU" sz="2400" dirty="0">
              <a:solidFill>
                <a:srgbClr val="2A63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2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1044964"/>
            <a:ext cx="9144000" cy="4001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Перечисление пособий на карту «МИР»</a:t>
            </a:r>
            <a:endParaRPr lang="ru-RU" altLang="ru-RU" sz="2000" b="1" dirty="0">
              <a:solidFill>
                <a:schemeClr val="accent5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sp>
        <p:nvSpPr>
          <p:cNvPr id="20" name="Пятиугольник 4"/>
          <p:cNvSpPr/>
          <p:nvPr/>
        </p:nvSpPr>
        <p:spPr>
          <a:xfrm>
            <a:off x="2286916" y="1737462"/>
            <a:ext cx="5167781" cy="12196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7815" tIns="129540" rIns="241808" bIns="129540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400" kern="1200" dirty="0"/>
          </a:p>
        </p:txBody>
      </p:sp>
      <p:sp>
        <p:nvSpPr>
          <p:cNvPr id="23" name="Пятиугольник 4"/>
          <p:cNvSpPr/>
          <p:nvPr/>
        </p:nvSpPr>
        <p:spPr>
          <a:xfrm>
            <a:off x="2292961" y="2971594"/>
            <a:ext cx="5167781" cy="12196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7815" tIns="129540" rIns="241808" bIns="129540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400" kern="1200" dirty="0"/>
          </a:p>
        </p:txBody>
      </p:sp>
      <p:pic>
        <p:nvPicPr>
          <p:cNvPr id="9" name="Picture 12" descr="ÐÐ°ÑÑÐ¸Ð½ÐºÐ¸ Ð¿Ð¾ Ð·Ð°Ð¿ÑÐ¾ÑÑ ÐºÐ°ÑÑÑ Ð¼Ð¸Ñ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992888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8937" y="1556792"/>
            <a:ext cx="8549351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ct val="125000"/>
              </a:lnSpc>
              <a:defRPr/>
            </a:pP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мая 2019 года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огласно постановлению Правительства Российской Федерации от 11.04.2019 № 419 «О внесении изменений в постановление Правительства Российской Федерации от 1 декабря 2018 г. № 1466»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гражданам за счет бюджета Фонда социального страхования Российской Федерации при перечислении на банковский счет физического лица должны осуществляться исключительно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карту «МИР»:</a:t>
            </a:r>
          </a:p>
          <a:p>
            <a:pPr indent="360000" algn="just">
              <a:lnSpc>
                <a:spcPct val="125000"/>
              </a:lnSpc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беременности и родам;</a:t>
            </a:r>
          </a:p>
          <a:p>
            <a:pPr indent="360000" algn="just">
              <a:lnSpc>
                <a:spcPct val="125000"/>
              </a:lnSpc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единовременное пособие женщинам, вставшим на учет в медицинских организациях в ранние сроки беременности;</a:t>
            </a:r>
          </a:p>
          <a:p>
            <a:pPr indent="360000" algn="just">
              <a:lnSpc>
                <a:spcPct val="125000"/>
              </a:lnSpc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единовременное пособие при рождении ребенка;</a:t>
            </a:r>
          </a:p>
          <a:p>
            <a:pPr indent="360000" algn="just">
              <a:lnSpc>
                <a:spcPct val="125000"/>
              </a:lnSpc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ежемесячное пособие по уходу за ребенком;</a:t>
            </a:r>
          </a:p>
          <a:p>
            <a:pPr indent="360000" algn="just">
              <a:lnSpc>
                <a:spcPct val="125000"/>
              </a:lnSpc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по временной нетрудоспособности (только в отношении граждан, подвергшихся воздействию радиации).</a:t>
            </a:r>
          </a:p>
        </p:txBody>
      </p:sp>
    </p:spTree>
    <p:extLst>
      <p:ext uri="{BB962C8B-B14F-4D97-AF65-F5344CB8AC3E}">
        <p14:creationId xmlns:p14="http://schemas.microsoft.com/office/powerpoint/2010/main" val="165028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05441" y="44624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1000125"/>
            <a:ext cx="9144000" cy="10156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000" b="1" dirty="0" smtClean="0">
              <a:solidFill>
                <a:srgbClr val="2A63A8"/>
              </a:solidFill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2A63A8"/>
                </a:solidFill>
                <a:latin typeface="Verdana" pitchFamily="34" charset="0"/>
              </a:rPr>
              <a:t>ДОКУМЕНТЫ ПРЕДСТАВЛЕНЫ НЕ В ПОЛНОМ ОБЪЕМЕ</a:t>
            </a:r>
          </a:p>
          <a:p>
            <a:pPr algn="ctr" eaLnBrk="1" hangingPunct="1">
              <a:defRPr/>
            </a:pPr>
            <a:endParaRPr lang="ru-RU" altLang="ru-RU" sz="2000" b="1" dirty="0" smtClean="0">
              <a:solidFill>
                <a:srgbClr val="2A63A8"/>
              </a:solidFill>
              <a:latin typeface="Verdana" pitchFamily="34" charset="0"/>
            </a:endParaRPr>
          </a:p>
        </p:txBody>
      </p:sp>
      <p:grpSp>
        <p:nvGrpSpPr>
          <p:cNvPr id="35" name="Группа 12"/>
          <p:cNvGrpSpPr>
            <a:grpSpLocks/>
          </p:cNvGrpSpPr>
          <p:nvPr/>
        </p:nvGrpSpPr>
        <p:grpSpPr bwMode="auto">
          <a:xfrm>
            <a:off x="-377825" y="1756215"/>
            <a:ext cx="9774361" cy="4193420"/>
            <a:chOff x="-377043" y="1911286"/>
            <a:chExt cx="9715529" cy="3448898"/>
          </a:xfrm>
        </p:grpSpPr>
        <p:pic>
          <p:nvPicPr>
            <p:cNvPr id="36" name="Рисунок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5438" y="2799512"/>
              <a:ext cx="1778562" cy="179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" descr="D:\Gorshkova_AA\Desktop\презентация прямые выплаты 2\ПВ\фсс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7043" y="1911286"/>
              <a:ext cx="3385025" cy="267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18"/>
            <p:cNvSpPr txBox="1">
              <a:spLocks noChangeArrowheads="1"/>
            </p:cNvSpPr>
            <p:nvPr/>
          </p:nvSpPr>
          <p:spPr bwMode="auto">
            <a:xfrm>
              <a:off x="2819382" y="2221057"/>
              <a:ext cx="4801314" cy="172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2A63A8"/>
                  </a:solidFill>
                  <a:latin typeface="Verdana" panose="020B0604030504040204" pitchFamily="34" charset="0"/>
                </a:rPr>
                <a:t>Если страхователем </a:t>
              </a:r>
              <a:r>
                <a:rPr lang="ru-RU" altLang="ru-RU" sz="1600" dirty="0" smtClean="0">
                  <a:solidFill>
                    <a:srgbClr val="2A63A8"/>
                  </a:solidFill>
                  <a:latin typeface="Verdana" panose="020B0604030504040204" pitchFamily="34" charset="0"/>
                </a:rPr>
                <a:t>представлены </a:t>
              </a:r>
              <a:r>
                <a:rPr lang="ru-RU" altLang="ru-RU" sz="1600" b="1" dirty="0">
                  <a:solidFill>
                    <a:srgbClr val="2A63A8"/>
                  </a:solidFill>
                  <a:latin typeface="Verdana" panose="020B0604030504040204" pitchFamily="34" charset="0"/>
                </a:rPr>
                <a:t>не в полном </a:t>
              </a:r>
              <a:r>
                <a:rPr lang="ru-RU" altLang="ru-RU" sz="1600" b="1" dirty="0" smtClean="0">
                  <a:solidFill>
                    <a:srgbClr val="2A63A8"/>
                  </a:solidFill>
                  <a:latin typeface="Verdana" panose="020B0604030504040204" pitchFamily="34" charset="0"/>
                </a:rPr>
                <a:t>объеме документы или сведения, </a:t>
              </a:r>
              <a:r>
                <a:rPr lang="ru-RU" altLang="ru-RU" sz="1600" b="1" dirty="0">
                  <a:solidFill>
                    <a:srgbClr val="2A63A8"/>
                  </a:solidFill>
                  <a:latin typeface="Verdana" panose="020B0604030504040204" pitchFamily="34" charset="0"/>
                </a:rPr>
                <a:t>то</a:t>
              </a:r>
              <a:r>
                <a:rPr lang="en-US" altLang="ru-RU" sz="1600" b="1" dirty="0">
                  <a:solidFill>
                    <a:srgbClr val="2A63A8"/>
                  </a:solidFill>
                  <a:latin typeface="Verdana" panose="020B0604030504040204" pitchFamily="34" charset="0"/>
                </a:rPr>
                <a:t> </a:t>
              </a:r>
              <a:r>
                <a:rPr lang="ru-RU" altLang="ru-RU" sz="1600" b="1" dirty="0">
                  <a:solidFill>
                    <a:srgbClr val="2A63A8"/>
                  </a:solidFill>
                  <a:latin typeface="Verdana" panose="020B0604030504040204" pitchFamily="34" charset="0"/>
                </a:rPr>
                <a:t>в течение 5 рабочих дней </a:t>
              </a:r>
              <a:r>
                <a:rPr lang="ru-RU" altLang="ru-RU" sz="1600" dirty="0">
                  <a:solidFill>
                    <a:srgbClr val="2A63A8"/>
                  </a:solidFill>
                  <a:latin typeface="Verdana" panose="020B0604030504040204" pitchFamily="34" charset="0"/>
                </a:rPr>
                <a:t>со дня их получения </a:t>
              </a:r>
              <a:r>
                <a:rPr lang="ru-RU" altLang="ru-RU" sz="1600" dirty="0" smtClean="0">
                  <a:solidFill>
                    <a:srgbClr val="2A63A8"/>
                  </a:solidFill>
                  <a:latin typeface="Verdana" panose="020B0604030504040204" pitchFamily="34" charset="0"/>
                </a:rPr>
                <a:t>Фонд направляет или вручает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 smtClean="0">
                  <a:solidFill>
                    <a:srgbClr val="FF0000"/>
                  </a:solidFill>
                  <a:latin typeface="Verdana" panose="020B0604030504040204" pitchFamily="34" charset="0"/>
                </a:rPr>
                <a:t>ИЗВЕЩЕНИЕ</a:t>
              </a:r>
              <a:r>
                <a:rPr lang="en-US" altLang="ru-RU" sz="1600" dirty="0" smtClean="0">
                  <a:solidFill>
                    <a:srgbClr val="FF0000"/>
                  </a:solidFill>
                  <a:latin typeface="Verdana" panose="020B0604030504040204" pitchFamily="34" charset="0"/>
                </a:rPr>
                <a:t> </a:t>
              </a:r>
              <a:endParaRPr lang="ru-RU" altLang="ru-RU" sz="1600" dirty="0" smtClean="0">
                <a:solidFill>
                  <a:srgbClr val="FF0000"/>
                </a:solidFill>
                <a:latin typeface="Verdana" panose="020B060403050404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 smtClean="0">
                  <a:solidFill>
                    <a:srgbClr val="2A63A8"/>
                  </a:solidFill>
                  <a:latin typeface="Verdana" panose="020B0604030504040204" pitchFamily="34" charset="0"/>
                </a:rPr>
                <a:t>о </a:t>
              </a:r>
              <a:r>
                <a:rPr lang="ru-RU" altLang="ru-RU" sz="1600" dirty="0">
                  <a:solidFill>
                    <a:srgbClr val="2A63A8"/>
                  </a:solidFill>
                  <a:latin typeface="Verdana" panose="020B0604030504040204" pitchFamily="34" charset="0"/>
                </a:rPr>
                <a:t>представлении недостающих документов или сведений</a:t>
              </a:r>
              <a:endParaRPr lang="ru-RU" altLang="ru-RU" sz="1600" b="1" dirty="0">
                <a:solidFill>
                  <a:srgbClr val="2A63A8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9" name="TextBox 19"/>
            <p:cNvSpPr txBox="1">
              <a:spLocks noChangeArrowheads="1"/>
            </p:cNvSpPr>
            <p:nvPr/>
          </p:nvSpPr>
          <p:spPr bwMode="auto">
            <a:xfrm>
              <a:off x="2791227" y="4221088"/>
              <a:ext cx="4445069" cy="1139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2A63A8"/>
                  </a:solidFill>
                  <a:latin typeface="Verdana" panose="020B0604030504040204" pitchFamily="34" charset="0"/>
                </a:rPr>
                <a:t>Страхователем </a:t>
              </a:r>
              <a:r>
                <a:rPr lang="ru-RU" altLang="ru-RU" sz="1600" dirty="0" smtClean="0">
                  <a:solidFill>
                    <a:srgbClr val="2A63A8"/>
                  </a:solidFill>
                  <a:latin typeface="Verdana" panose="020B0604030504040204" pitchFamily="34" charset="0"/>
                </a:rPr>
                <a:t>документы или сведения </a:t>
              </a:r>
              <a:r>
                <a:rPr lang="ru-RU" altLang="ru-RU" sz="1600" dirty="0">
                  <a:solidFill>
                    <a:srgbClr val="2A63A8"/>
                  </a:solidFill>
                  <a:latin typeface="Verdana" panose="020B0604030504040204" pitchFamily="34" charset="0"/>
                </a:rPr>
                <a:t>должны быть представлены</a:t>
              </a:r>
              <a:r>
                <a:rPr lang="en-US" altLang="ru-RU" sz="1600" dirty="0">
                  <a:solidFill>
                    <a:srgbClr val="2A63A8"/>
                  </a:solidFill>
                  <a:latin typeface="Verdana" panose="020B0604030504040204" pitchFamily="34" charset="0"/>
                </a:rPr>
                <a:t> </a:t>
              </a:r>
              <a:r>
                <a:rPr lang="ru-RU" altLang="ru-RU" sz="1600" dirty="0">
                  <a:solidFill>
                    <a:srgbClr val="2A63A8"/>
                  </a:solidFill>
                  <a:latin typeface="Verdana" panose="020B0604030504040204" pitchFamily="34" charset="0"/>
                </a:rPr>
                <a:t>в течение </a:t>
              </a:r>
              <a:endParaRPr lang="ru-RU" altLang="ru-RU" sz="1600" dirty="0" smtClean="0">
                <a:solidFill>
                  <a:srgbClr val="2A63A8"/>
                </a:solidFill>
                <a:latin typeface="Verdana" panose="020B060403050404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 dirty="0" smtClean="0">
                  <a:solidFill>
                    <a:srgbClr val="2A63A8"/>
                  </a:solidFill>
                  <a:latin typeface="Verdana" panose="020B0604030504040204" pitchFamily="34" charset="0"/>
                </a:rPr>
                <a:t>5 </a:t>
              </a:r>
              <a:r>
                <a:rPr lang="ru-RU" altLang="ru-RU" sz="2000" b="1" dirty="0">
                  <a:solidFill>
                    <a:srgbClr val="2A63A8"/>
                  </a:solidFill>
                  <a:latin typeface="Verdana" panose="020B0604030504040204" pitchFamily="34" charset="0"/>
                </a:rPr>
                <a:t>рабочих дней </a:t>
              </a:r>
              <a:endParaRPr lang="ru-RU" altLang="ru-RU" sz="2000" b="1" dirty="0" smtClean="0">
                <a:solidFill>
                  <a:srgbClr val="2A63A8"/>
                </a:solidFill>
                <a:latin typeface="Verdana" panose="020B060403050404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 smtClean="0">
                  <a:solidFill>
                    <a:srgbClr val="2A63A8"/>
                  </a:solidFill>
                  <a:latin typeface="Verdana" panose="020B0604030504040204" pitchFamily="34" charset="0"/>
                </a:rPr>
                <a:t>с </a:t>
              </a:r>
              <a:r>
                <a:rPr lang="ru-RU" altLang="ru-RU" sz="1600" dirty="0">
                  <a:solidFill>
                    <a:srgbClr val="2A63A8"/>
                  </a:solidFill>
                  <a:latin typeface="Verdana" panose="020B0604030504040204" pitchFamily="34" charset="0"/>
                </a:rPr>
                <a:t>даты получения извещения</a:t>
              </a:r>
            </a:p>
          </p:txBody>
        </p:sp>
        <p:sp>
          <p:nvSpPr>
            <p:cNvPr id="40" name="Прямоугольник 21"/>
            <p:cNvSpPr>
              <a:spLocks noChangeArrowheads="1"/>
            </p:cNvSpPr>
            <p:nvPr/>
          </p:nvSpPr>
          <p:spPr bwMode="auto">
            <a:xfrm>
              <a:off x="7170953" y="4605778"/>
              <a:ext cx="2167533" cy="277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2A63A8"/>
                  </a:solidFill>
                  <a:latin typeface="Verdana" panose="020B0604030504040204" pitchFamily="34" charset="0"/>
                </a:rPr>
                <a:t>РАБОТОДАТЕЛЬ</a:t>
              </a:r>
            </a:p>
          </p:txBody>
        </p:sp>
        <p:sp>
          <p:nvSpPr>
            <p:cNvPr id="41" name="TextBox 23"/>
            <p:cNvSpPr txBox="1">
              <a:spLocks noChangeArrowheads="1"/>
            </p:cNvSpPr>
            <p:nvPr/>
          </p:nvSpPr>
          <p:spPr bwMode="auto">
            <a:xfrm>
              <a:off x="8427" y="4682722"/>
              <a:ext cx="2782316" cy="379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 dirty="0" smtClean="0">
                  <a:solidFill>
                    <a:srgbClr val="2A63A8"/>
                  </a:solidFill>
                  <a:latin typeface="Verdana" panose="020B0604030504040204" pitchFamily="34" charset="0"/>
                </a:rPr>
                <a:t>РЕГИОНАЛЬНОЕ ОТДЕЛЕНИЕ </a:t>
              </a:r>
              <a:endParaRPr lang="ru-RU" altLang="ru-RU" sz="1200" b="1" dirty="0">
                <a:solidFill>
                  <a:srgbClr val="2A63A8"/>
                </a:solidFill>
                <a:latin typeface="Verdana" panose="020B060403050404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200" b="1" dirty="0">
                <a:solidFill>
                  <a:srgbClr val="2A63A8"/>
                </a:solidFill>
                <a:latin typeface="Verdana" panose="020B0604030504040204" pitchFamily="34" charset="0"/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2819382" y="4032853"/>
              <a:ext cx="4546056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flipH="1">
              <a:off x="2762657" y="4220365"/>
              <a:ext cx="4546056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394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05441" y="44624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учреждение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786520"/>
            <a:ext cx="9144000" cy="7694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ru-RU" altLang="ru-RU" sz="2000" b="1" dirty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Страхователь не представляет в </a:t>
            </a:r>
            <a:r>
              <a:rPr lang="ru-RU" altLang="ru-RU" sz="2000" b="1" dirty="0" smtClean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региональное отделение заявление </a:t>
            </a:r>
            <a:r>
              <a:rPr lang="ru-RU" altLang="ru-RU" sz="2000" b="1" dirty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и документы, подтверждающие право на пособия в случаях:</a:t>
            </a:r>
            <a:endParaRPr lang="ru-RU" sz="2000" b="1" dirty="0">
              <a:solidFill>
                <a:srgbClr val="2A63A8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7084" y="1844824"/>
            <a:ext cx="8208912" cy="459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474663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  <a:tab pos="9115425" algn="l"/>
                <a:tab pos="9410700" algn="l"/>
                <a:tab pos="10134600" algn="l"/>
                <a:tab pos="10858500" algn="l"/>
              </a:tabLst>
              <a:defRPr/>
            </a:pPr>
            <a:r>
              <a:rPr lang="ru-RU" sz="2000" dirty="0">
                <a:solidFill>
                  <a:srgbClr val="2A63A8"/>
                </a:solidFill>
                <a:latin typeface="Times New Roman" panose="02020603050405020304" pitchFamily="18" charset="0"/>
                <a:cs typeface="Times New Roman" pitchFamily="18" charset="0"/>
              </a:rPr>
              <a:t>если </a:t>
            </a:r>
            <a:r>
              <a:rPr lang="ru-RU" sz="2000" u="sng" dirty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застрахованным лицом пропущены сроки обращения за пособиями</a:t>
            </a:r>
            <a:r>
              <a:rPr lang="ru-RU" sz="2000" dirty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 по временной нетрудоспособности, по беременности и родам, ежемесячным пособием по уходу за ребенком и отсутствуют документы, подтверждающие уважительность причины пропуска этих сроков; </a:t>
            </a:r>
            <a:endParaRPr lang="ru-RU" sz="2000" dirty="0" smtClean="0">
              <a:solidFill>
                <a:srgbClr val="2A63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  <a:tabLst>
                <a:tab pos="474663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  <a:tab pos="9115425" algn="l"/>
                <a:tab pos="9410700" algn="l"/>
                <a:tab pos="10134600" algn="l"/>
                <a:tab pos="10858500" algn="l"/>
              </a:tabLst>
              <a:defRPr/>
            </a:pPr>
            <a:endParaRPr lang="ru-RU" sz="2000" dirty="0" smtClean="0">
              <a:solidFill>
                <a:srgbClr val="2A63A8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474663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  <a:tab pos="9115425" algn="l"/>
                <a:tab pos="9410700" algn="l"/>
                <a:tab pos="10134600" algn="l"/>
                <a:tab pos="10858500" algn="l"/>
              </a:tabLst>
              <a:defRPr/>
            </a:pPr>
            <a:r>
              <a:rPr lang="ru-RU" sz="2000" dirty="0" smtClean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u="sng" dirty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застрахованным лицом пропущен срок обращения</a:t>
            </a:r>
            <a:r>
              <a:rPr lang="ru-RU" sz="2000" dirty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 за единовременным пособием, вставшим на учет в ранние сроки беременности, за единовременным пособием при рождении ребенка</a:t>
            </a:r>
            <a:r>
              <a:rPr lang="ru-RU" sz="2000" dirty="0" smtClean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  <a:tabLst>
                <a:tab pos="474663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  <a:tab pos="9115425" algn="l"/>
                <a:tab pos="9410700" algn="l"/>
                <a:tab pos="10134600" algn="l"/>
                <a:tab pos="10858500" algn="l"/>
              </a:tabLst>
              <a:defRPr/>
            </a:pPr>
            <a:r>
              <a:rPr lang="ru-RU" sz="2000" dirty="0" smtClean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80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474663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  <a:tab pos="9115425" algn="l"/>
                <a:tab pos="9410700" algn="l"/>
                <a:tab pos="10134600" algn="l"/>
                <a:tab pos="10858500" algn="l"/>
              </a:tabLst>
              <a:defRPr/>
            </a:pPr>
            <a:r>
              <a:rPr lang="ru-RU" sz="2000" dirty="0" smtClean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u="sng" dirty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получателем пособия на погребение пропущен срок обращения</a:t>
            </a:r>
            <a:r>
              <a:rPr lang="ru-RU" sz="2000" dirty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 к страхователю за выплатой социального пособия на </a:t>
            </a:r>
            <a:r>
              <a:rPr lang="ru-RU" sz="2000" dirty="0" smtClean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погребение;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  <a:tabLst>
                <a:tab pos="474663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  <a:tab pos="9115425" algn="l"/>
                <a:tab pos="9410700" algn="l"/>
                <a:tab pos="10134600" algn="l"/>
                <a:tab pos="10858500" algn="l"/>
              </a:tabLst>
              <a:defRPr/>
            </a:pPr>
            <a:endParaRPr lang="ru-RU" sz="2000" dirty="0" smtClean="0">
              <a:solidFill>
                <a:srgbClr val="2A63A8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474663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  <a:tab pos="9115425" algn="l"/>
                <a:tab pos="9410700" algn="l"/>
                <a:tab pos="10134600" algn="l"/>
                <a:tab pos="10858500" algn="l"/>
              </a:tabLst>
              <a:defRPr/>
            </a:pPr>
            <a:r>
              <a:rPr lang="ru-RU" sz="2000" dirty="0" smtClean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u="sng" dirty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специализированной службой по вопросам похоронного дела пропущен срок обращения</a:t>
            </a:r>
            <a:r>
              <a:rPr lang="ru-RU" sz="2000" dirty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 за возмещением стоимости услуг.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  <a:tabLst>
                <a:tab pos="474663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  <a:tab pos="9115425" algn="l"/>
                <a:tab pos="9410700" algn="l"/>
                <a:tab pos="10134600" algn="l"/>
                <a:tab pos="10858500" algn="l"/>
              </a:tabLst>
              <a:defRPr/>
            </a:pPr>
            <a:endParaRPr lang="ru-RU" sz="2200" dirty="0">
              <a:solidFill>
                <a:srgbClr val="2A63A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24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05441" y="44624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7964" y="2222024"/>
            <a:ext cx="9023876" cy="43753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С 01.07.2020 года уплата страховых взносов </a:t>
            </a:r>
            <a:r>
              <a:rPr lang="ru-RU" sz="1800" dirty="0" smtClean="0">
                <a:solidFill>
                  <a:srgbClr val="2A63A8"/>
                </a:solidFill>
                <a:latin typeface="Times New Roman" pitchFamily="18" charset="0"/>
                <a:cs typeface="Times New Roman" panose="02020603050405020304" pitchFamily="18" charset="0"/>
              </a:rPr>
              <a:t>на обязательное социальное страхование на случай временной нетрудоспособности и в связи с материнством и страховых взносов на обязательное социальное страхование от несчастных случаев на производстве и профессиональных заболеваний, исчисленных в соответствии с законодательством Российской Федерации,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установленном порядке в полном объеме без уменьшения на сумму расходов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выплату обязательного страхового обеспечения по соответствующему виду обязательного социального страхования.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ФСС РФ от 28.03.2017 №114 утверждены «Особенности заполнения страхователями …, участвующих в реализации пилотного проекта,  расчета по начисленным и уплаченным страховым взносам на обязательное социальное страхование от </a:t>
            </a:r>
            <a:r>
              <a:rPr lang="ru-RU" sz="1800" b="1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несчастных случаев на производстве и профессиональных заболеваний, а также по расходам на выплату страхового обеспечения (Форма 4 - ФСС</a:t>
            </a:r>
            <a:r>
              <a:rPr lang="ru-RU" sz="1800" dirty="0" smtClean="0">
                <a:solidFill>
                  <a:srgbClr val="2A63A8"/>
                </a:solidFill>
                <a:latin typeface="Times New Roman" pitchFamily="18" charset="0"/>
                <a:cs typeface="Times New Roman" panose="02020603050405020304" pitchFamily="18" charset="0"/>
              </a:rPr>
              <a:t>), форма которого утверждена приказом ФСС РФ от 26 сентября 2016 г. </a:t>
            </a:r>
            <a:r>
              <a:rPr lang="en-US" sz="1800" dirty="0" smtClean="0">
                <a:solidFill>
                  <a:srgbClr val="2A63A8"/>
                </a:solidFill>
                <a:latin typeface="Times New Roman" pitchFamily="18" charset="0"/>
                <a:cs typeface="Times New Roman" panose="02020603050405020304" pitchFamily="18" charset="0"/>
              </a:rPr>
              <a:t>N</a:t>
            </a:r>
            <a:r>
              <a:rPr lang="ru-RU" sz="1800" dirty="0" smtClean="0">
                <a:solidFill>
                  <a:srgbClr val="2A63A8"/>
                </a:solidFill>
                <a:latin typeface="Times New Roman" pitchFamily="18" charset="0"/>
                <a:cs typeface="Times New Roman" panose="02020603050405020304" pitchFamily="18" charset="0"/>
              </a:rPr>
              <a:t>381» - </a:t>
            </a:r>
            <a:r>
              <a:rPr lang="ru-RU" sz="1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 1 июля 2020 года в расчете по Форме 4 - ФСС не отражаются.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7963" y="831548"/>
            <a:ext cx="9106037" cy="1373316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68000">
                <a:sysClr val="window" lastClr="FFFFFF">
                  <a:lumMod val="95000"/>
                </a:sysClr>
              </a:gs>
              <a:gs pos="100000">
                <a:srgbClr val="4F81BD">
                  <a:lumMod val="40000"/>
                  <a:lumOff val="60000"/>
                </a:srgbClr>
              </a:gs>
            </a:gsLst>
            <a:lin ang="0" scaled="1"/>
            <a:tileRect/>
          </a:gradFill>
          <a:ln w="12700" algn="ctr">
            <a:noFill/>
            <a:miter lim="800000"/>
            <a:headEnd/>
            <a:tailEnd/>
          </a:ln>
          <a:effectLst/>
          <a:extLst/>
        </p:spPr>
        <p:txBody>
          <a:bodyPr lIns="91385" tIns="45695" rIns="91385" bIns="45695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Verdana" pitchFamily="34" charset="0"/>
              </a:rPr>
              <a:t>С 1 июля 2020 ГОДА </a:t>
            </a:r>
          </a:p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Verdana" pitchFamily="34" charset="0"/>
              </a:rPr>
              <a:t>НА ТЕРРИТОРИИ ТЮМЕНСКОЙ </a:t>
            </a:r>
            <a:r>
              <a:rPr lang="ru-RU" altLang="ru-RU" sz="2000" b="1" dirty="0" smtClean="0">
                <a:solidFill>
                  <a:srgbClr val="0070C0"/>
                </a:solidFill>
                <a:latin typeface="Verdana" pitchFamily="34" charset="0"/>
              </a:rPr>
              <a:t>ОБЛАСТИ</a:t>
            </a:r>
          </a:p>
          <a:p>
            <a:pPr algn="ctr" eaLnBrk="1" hangingPunct="1">
              <a:defRPr/>
            </a:pPr>
            <a:r>
              <a:rPr lang="ru-RU" altLang="ru-RU" sz="2000" b="1" u="sng" dirty="0" smtClean="0">
                <a:solidFill>
                  <a:srgbClr val="0070C0"/>
                </a:solidFill>
                <a:latin typeface="Verdana" pitchFamily="34" charset="0"/>
              </a:rPr>
              <a:t>ЗАЧЕТНЫЙ </a:t>
            </a:r>
            <a:r>
              <a:rPr lang="ru-RU" altLang="ru-RU" sz="2000" b="1" u="sng" dirty="0">
                <a:solidFill>
                  <a:srgbClr val="0070C0"/>
                </a:solidFill>
                <a:latin typeface="Verdana" pitchFamily="34" charset="0"/>
              </a:rPr>
              <a:t>ПРИНЦИП УПЛАТЫ ВЗНОСОВ </a:t>
            </a:r>
            <a:endParaRPr lang="ru-RU" altLang="ru-RU" sz="2000" b="1" u="sng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ru-RU" altLang="ru-RU" sz="2000" b="1" u="sng" dirty="0" smtClean="0">
                <a:solidFill>
                  <a:srgbClr val="0070C0"/>
                </a:solidFill>
                <a:latin typeface="Verdana" pitchFamily="34" charset="0"/>
              </a:rPr>
              <a:t>БОЛЬШЕ </a:t>
            </a:r>
            <a:r>
              <a:rPr lang="ru-RU" altLang="ru-RU" sz="2000" b="1" u="sng" dirty="0">
                <a:solidFill>
                  <a:srgbClr val="0070C0"/>
                </a:solidFill>
                <a:latin typeface="Verdana" pitchFamily="34" charset="0"/>
              </a:rPr>
              <a:t>НЕ БУДЕТ ДЕЙСТВОВАТЬ</a:t>
            </a:r>
            <a:endParaRPr lang="ru-RU" sz="2000" b="1" dirty="0">
              <a:solidFill>
                <a:srgbClr val="2A63A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4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8938" y="1196752"/>
            <a:ext cx="845096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назначения и выплаты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пособий</a:t>
            </a:r>
          </a:p>
          <a:p>
            <a:pPr algn="ctr">
              <a:lnSpc>
                <a:spcPts val="2400"/>
              </a:lnSpc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региональное отделение</a:t>
            </a:r>
          </a:p>
          <a:p>
            <a:pPr algn="ctr">
              <a:lnSpc>
                <a:spcPts val="2400"/>
              </a:lnSpc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касаются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страхователей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обособленных подразделений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которые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зарегистрированы в Тюменской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ts val="2400"/>
              </a:lnSpc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которые являются самостоятельными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страхователями</a:t>
            </a:r>
          </a:p>
          <a:p>
            <a:pPr algn="ctr">
              <a:lnSpc>
                <a:spcPts val="2400"/>
              </a:lnSpc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случае если головная организация начисляет зарплату работникам своих филиалов в другом регионе и соответственно филиалы не стоят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учете в нашем регионе,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действие постановления Правительства на них 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распространяется</a:t>
            </a:r>
          </a:p>
          <a:p>
            <a:pPr algn="ctr">
              <a:lnSpc>
                <a:spcPts val="2400"/>
              </a:lnSpc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наоборот, если головная организация стоит на учете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нашем регионе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имеет филиалы по всей стране, но филиалы не имеют самостоятельности, то жители других регионов опосредовано через страхователя тоже будут принимать участие в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пилотном проекте</a:t>
            </a:r>
            <a:endParaRPr lang="ru-RU" sz="20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4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05441" y="44624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1700809"/>
            <a:ext cx="8928992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удержание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перечисление НДФЛ (без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учёта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стандартных налоговых вычетов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НДФЛ с суммы пособия за счет средств работодателя исчисляет, удерживает и уплачивает работодатель, а НДФЛ с суммы пособия за счет средств Фонда социального страхования РФ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исчисляет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удерживает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уплачивает региональное отделение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ru-RU" sz="1200" b="1" kern="0" noProof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Фонд согласно нормативным правовым актам РФ является налоговым агентом, в связи с чем будет также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ru-RU" sz="12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 b="1" kern="0" noProof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представлять сведения по этому налогу в налоговые органы;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справок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2-НДФЛ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(по запросу физического лица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справок о доходах для субсидий и т.п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удержание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алиментов из сумм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назначенных пособий (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поступлении в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 исполнительных документов: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исполнительного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документа, на основании которого возбуждено исполнительное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 постановления судебного пристава-исполнителя об обращении взыскания на пособие по временной нетрудоспособности, направленного в адрес 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отделения).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Удержание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алиментов из исчисленного пособия по временной нетрудоспособности застрахованного лица - должника осуществляется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региональным отделением с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4-го дня временной нетрудоспособности, а за первые три дня временной нетрудоспособности и с заработной платы удержание производит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работодатель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1200" b="1" kern="0" dirty="0" smtClean="0">
              <a:solidFill>
                <a:srgbClr val="2A63A8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buClrTx/>
              <a:buSzTx/>
              <a:buFont typeface="Wingdings" pitchFamily="2" charset="2"/>
              <a:buChar char="ü"/>
              <a:tabLst/>
              <a:defRPr/>
            </a:pPr>
            <a:endParaRPr lang="ru-RU" altLang="ru-RU" sz="1200" b="1" kern="0" dirty="0" smtClean="0">
              <a:solidFill>
                <a:srgbClr val="2A63A8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altLang="ru-RU" sz="1200" kern="0" dirty="0" smtClean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kern="0" dirty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соответствии с п. 9 </a:t>
            </a:r>
            <a:r>
              <a:rPr lang="ru-RU" altLang="ru-RU" sz="1200" kern="0" dirty="0" smtClean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altLang="ru-RU" sz="1200" kern="0" dirty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Правительства Российской Федерации от 21.04.2011 № 294 </a:t>
            </a:r>
            <a:r>
              <a:rPr lang="ru-RU" altLang="ru-RU" sz="1200" b="1" kern="0" dirty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начисленные суммы пособий, не полученные в связи со смертью застрахованного лица, выплачиваются в порядке, установленном гражданским законодательством Российской </a:t>
            </a:r>
            <a:r>
              <a:rPr lang="ru-RU" altLang="ru-RU" sz="1200" b="1" kern="0" dirty="0" smtClean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Федерации. </a:t>
            </a:r>
            <a:r>
              <a:rPr lang="ru-RU" altLang="ru-RU" sz="1200" kern="0" dirty="0" smtClean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kern="0" dirty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соответствии со ст. 1183 Гражданского кодекса Российской Федерации, право получения подлежавших выплате наследодателю, но не полученных им при жизни по какой-либо причине сумм заработной платы и приравненных к ней платежей, пенсий, стипендий, пособий по социальному страхованию, возмещения вреда, причиненного жизни или здоровью, алиментов и иных денежных сумм, предоставленных гражданину в качестве средств к существованию, принадлежит проживавшим совместно с умершим членам его семьи, а также его нетрудоспособным иждивенцам независимо от того, проживали они совместно с умершим или не проживали.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2A63A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68326"/>
            <a:ext cx="9144000" cy="646331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69000">
                <a:sysClr val="window" lastClr="FFFFFF">
                  <a:lumMod val="95000"/>
                </a:sysClr>
              </a:gs>
              <a:gs pos="100000">
                <a:srgbClr val="4F81BD">
                  <a:lumMod val="40000"/>
                  <a:lumOff val="6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0" indent="356235" algn="ctr" eaLnBrk="1" hangingPunct="1">
              <a:defRPr/>
            </a:pPr>
            <a:r>
              <a:rPr lang="ru-RU" b="1" kern="0" dirty="0">
                <a:solidFill>
                  <a:srgbClr val="2A63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введением нового порядка выплат </a:t>
            </a:r>
            <a:r>
              <a:rPr lang="ru-RU" b="1" kern="0" dirty="0" smtClean="0">
                <a:solidFill>
                  <a:srgbClr val="2A63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регионального отделения появляются </a:t>
            </a:r>
            <a:r>
              <a:rPr lang="ru-RU" b="1" kern="0" dirty="0">
                <a:solidFill>
                  <a:srgbClr val="2A63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дополнительные обязанности:</a:t>
            </a:r>
            <a:endParaRPr lang="ru-RU" b="1" kern="150" dirty="0">
              <a:solidFill>
                <a:srgbClr val="2A63A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01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89050" y="105260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968326"/>
            <a:ext cx="9144000" cy="400110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69000">
                <a:sysClr val="window" lastClr="FFFFFF">
                  <a:lumMod val="95000"/>
                </a:sysClr>
              </a:gs>
              <a:gs pos="100000">
                <a:srgbClr val="4F81BD">
                  <a:lumMod val="40000"/>
                  <a:lumOff val="6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A63A8"/>
                </a:solidFill>
                <a:effectLst/>
                <a:uLnTx/>
                <a:uFillTx/>
                <a:latin typeface="Verdana" pitchFamily="34" charset="0"/>
                <a:cs typeface="Arial" pitchFamily="34" charset="0"/>
              </a:rPr>
              <a:t>П О Д Г О Т О В И Т Е Л Ь Н Ы Й  П Е Р И О Д</a:t>
            </a:r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107504" y="2567176"/>
            <a:ext cx="8928992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E46C0A"/>
              </a:buClr>
              <a:buFont typeface="Wingdings" panose="05000000000000000000" pitchFamily="2" charset="2"/>
              <a:buChar char="Ø"/>
            </a:pP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до сведения работников </a:t>
            </a:r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новом порядке </a:t>
            </a: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</a:t>
            </a:r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пособий;</a:t>
            </a:r>
          </a:p>
          <a:p>
            <a:pPr algn="just" eaLnBrk="1" hangingPunct="1">
              <a:spcBef>
                <a:spcPct val="0"/>
              </a:spcBef>
              <a:buClr>
                <a:srgbClr val="E46C0A"/>
              </a:buClr>
              <a:buFont typeface="Wingdings" panose="05000000000000000000" pitchFamily="2" charset="2"/>
              <a:buChar char="Ø"/>
            </a:pPr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проинформировать </a:t>
            </a: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о возможных способах получения пособий: на лицевой счет в </a:t>
            </a:r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банке, на карту МИР </a:t>
            </a: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почтовым переводом, в связи с чем им необходимо иметь открытый лицевой счет в банке или предоставить точную информацию о месте регистрации и месте жительства с указанием почтового </a:t>
            </a:r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индекса;</a:t>
            </a:r>
          </a:p>
          <a:p>
            <a:pPr algn="just" eaLnBrk="1" hangingPunct="1">
              <a:spcBef>
                <a:spcPct val="0"/>
              </a:spcBef>
              <a:buClr>
                <a:srgbClr val="E46C0A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01.06.2020) в отделение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список получателей ежемесячного пособия по уходу за               ребенком, продолжающих получать пособие после 01.07.2020 года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на флэш носителе, на диске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почтой, через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страхователя;</a:t>
            </a:r>
            <a:endParaRPr lang="ru-RU" alt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E46C0A"/>
              </a:buClr>
              <a:buFont typeface="Wingdings" panose="05000000000000000000" pitchFamily="2" charset="2"/>
              <a:buChar char="Ø"/>
            </a:pPr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заблаговременно собрать </a:t>
            </a: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по форме, утвержденной приказом ФСС РФ, у работников, находящихся в отпуске по уходу за </a:t>
            </a:r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ребенком;</a:t>
            </a:r>
          </a:p>
          <a:p>
            <a:pPr algn="just" eaLnBrk="1" hangingPunct="1">
              <a:spcBef>
                <a:spcPct val="0"/>
              </a:spcBef>
              <a:buClr>
                <a:srgbClr val="E46C0A"/>
              </a:buClr>
              <a:buFont typeface="Wingdings" panose="05000000000000000000" pitchFamily="2" charset="2"/>
              <a:buChar char="Ø"/>
            </a:pPr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</a:t>
            </a: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сведения данных получателей </a:t>
            </a:r>
            <a:r>
              <a:rPr lang="ru-RU" alt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получения пособия</a:t>
            </a: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первоначальная выплата</a:t>
            </a: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ежемесячного пособия по уходу за ребенком осуществляется </a:t>
            </a:r>
            <a:r>
              <a:rPr lang="ru-RU" alt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10 </a:t>
            </a:r>
            <a:r>
              <a:rPr lang="ru-RU" alt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календарных дней</a:t>
            </a: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 дня получения документов или </a:t>
            </a:r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реестра, </a:t>
            </a:r>
            <a:r>
              <a:rPr lang="ru-RU" alt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последующая </a:t>
            </a:r>
            <a:r>
              <a:rPr lang="ru-RU" alt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</a:t>
            </a: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осуществляется </a:t>
            </a:r>
            <a:r>
              <a:rPr lang="ru-RU" alt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по 15 число месяца</a:t>
            </a: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следующего за месяцем, за который выплачивается </a:t>
            </a:r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пособие;</a:t>
            </a:r>
          </a:p>
          <a:p>
            <a:pPr algn="just" eaLnBrk="1" hangingPunct="1">
              <a:spcBef>
                <a:spcPct val="0"/>
              </a:spcBef>
              <a:buClr>
                <a:srgbClr val="E46C0A"/>
              </a:buClr>
              <a:buFont typeface="Wingdings" panose="05000000000000000000" pitchFamily="2" charset="2"/>
              <a:buChar char="Ø"/>
            </a:pPr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подготовительную работу по внедрению или доработке программного обеспечения для формирования электронных реестров пособий; </a:t>
            </a:r>
          </a:p>
          <a:p>
            <a:pPr algn="just" eaLnBrk="1" hangingPunct="1">
              <a:spcBef>
                <a:spcPct val="0"/>
              </a:spcBef>
              <a:buClr>
                <a:srgbClr val="E46C0A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заблаговременно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электронный больничный лист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повышения социальной защищенности граждан, создания прозрачного механизма назначения и выплаты пособий, автоматизации функций, связанных с начислением и выплатой застрахованным гражданам страхового обеспечения по обязательному социальному страхованию.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E46C0A"/>
              </a:buClr>
              <a:buNone/>
            </a:pPr>
            <a:endParaRPr lang="ru-RU" altLang="ru-RU" sz="1600" dirty="0">
              <a:solidFill>
                <a:srgbClr val="2A63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8938" y="1429197"/>
            <a:ext cx="835952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dirty="0" smtClean="0">
                <a:solidFill>
                  <a:srgbClr val="2A63A8"/>
                </a:solidFill>
                <a:latin typeface="Verdana" panose="020B0604030504040204" pitchFamily="34" charset="0"/>
              </a:rPr>
              <a:t> В целях </a:t>
            </a:r>
            <a:r>
              <a:rPr lang="ru-RU" altLang="ru-RU" sz="1600" dirty="0">
                <a:solidFill>
                  <a:srgbClr val="2A63A8"/>
                </a:solidFill>
                <a:latin typeface="Verdana" panose="020B0604030504040204" pitchFamily="34" charset="0"/>
              </a:rPr>
              <a:t>своевременного обеспечения застрахованных граждан государственными пособиями по социальному страхованию работодателю необходимо провести подготовительные мероприятия по переходу к реализации пилотного проекта:</a:t>
            </a:r>
            <a:endParaRPr lang="en-US" altLang="ru-RU" sz="1600" dirty="0">
              <a:solidFill>
                <a:srgbClr val="2A63A8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2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05441" y="44624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92696"/>
            <a:ext cx="9144000" cy="400110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69000">
                <a:sysClr val="window" lastClr="FFFFFF">
                  <a:lumMod val="95000"/>
                </a:sysClr>
              </a:gs>
              <a:gs pos="100000">
                <a:srgbClr val="4F81BD">
                  <a:lumMod val="40000"/>
                  <a:lumOff val="60000"/>
                </a:srgbClr>
              </a:gs>
            </a:gsLst>
            <a:lin ang="0" scaled="1"/>
          </a:gra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A63A8"/>
                </a:solidFill>
                <a:effectLst/>
                <a:uLnTx/>
                <a:uFillTx/>
                <a:latin typeface="Verdana" pitchFamily="34" charset="0"/>
                <a:cs typeface="Arial" pitchFamily="34" charset="0"/>
              </a:rPr>
              <a:t>П Е Р Е Х О Д Н Ы Й  П Е Р И О 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217658"/>
            <a:ext cx="9036496" cy="556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1300" dirty="0" smtClean="0">
                <a:solidFill>
                  <a:srgbClr val="2A63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Задолженность </a:t>
            </a:r>
            <a:r>
              <a:rPr lang="ru-RU" sz="1300" dirty="0">
                <a:solidFill>
                  <a:srgbClr val="2A63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Фонда перед страхователем, сформировавшаяся за счет превышения расходов над начисленными страховыми взносами по состоянию на 01.07.2020, по заявлению страхователя подлежит возмещению после проведения камеральной проверки</a:t>
            </a:r>
            <a:r>
              <a:rPr lang="ru-RU" sz="1300" dirty="0" smtClean="0">
                <a:solidFill>
                  <a:srgbClr val="2A63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1300" dirty="0">
                <a:solidFill>
                  <a:srgbClr val="2A63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Указанную задолженность страхователь вправе зачесть в течение второго полугодия 2020 года в счет уплаты начисленных страховых </a:t>
            </a:r>
            <a:r>
              <a:rPr lang="ru-RU" sz="1300" dirty="0" smtClean="0">
                <a:solidFill>
                  <a:srgbClr val="2A63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взносов.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sz="1300" dirty="0">
              <a:solidFill>
                <a:srgbClr val="2A63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1300" dirty="0">
                <a:solidFill>
                  <a:srgbClr val="2A63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Сумма расходов, отраженная страхователем в отчете за </a:t>
            </a:r>
            <a:r>
              <a:rPr lang="ru-RU" sz="1300" dirty="0" smtClean="0">
                <a:solidFill>
                  <a:srgbClr val="2A63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полугодие 2020 </a:t>
            </a:r>
            <a:r>
              <a:rPr lang="ru-RU" sz="1300" dirty="0">
                <a:solidFill>
                  <a:srgbClr val="2A63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года, в последующих отчетах за </a:t>
            </a:r>
            <a:r>
              <a:rPr lang="ru-RU" sz="1300" dirty="0" smtClean="0">
                <a:solidFill>
                  <a:srgbClr val="2A63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2020 </a:t>
            </a:r>
            <a:r>
              <a:rPr lang="ru-RU" sz="1300" dirty="0">
                <a:solidFill>
                  <a:srgbClr val="2A63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 изменению не подлежит</a:t>
            </a:r>
            <a:r>
              <a:rPr lang="ru-RU" sz="1300" dirty="0" smtClean="0">
                <a:solidFill>
                  <a:srgbClr val="2A63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endParaRPr lang="ru-RU" sz="1300" dirty="0">
              <a:solidFill>
                <a:srgbClr val="2A63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1300" dirty="0" smtClean="0">
                <a:solidFill>
                  <a:srgbClr val="2A63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</a:t>
            </a:r>
            <a:r>
              <a:rPr lang="ru-RU" sz="1300" dirty="0">
                <a:solidFill>
                  <a:srgbClr val="2A63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страховым случаям, по которым страхователь не произвел назначение и выплату пособия в связи с вступлением в силу нового порядка, назначение и выплата пособий осуществляется </a:t>
            </a:r>
            <a:r>
              <a:rPr lang="ru-RU" sz="1300" dirty="0" smtClean="0">
                <a:solidFill>
                  <a:srgbClr val="2A63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региональным отделением. 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sz="1300" dirty="0">
              <a:solidFill>
                <a:srgbClr val="2A63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1300" dirty="0">
                <a:solidFill>
                  <a:srgbClr val="2A63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страховым случаям, по которым страхователь произвел назначение пособия до </a:t>
            </a:r>
            <a:r>
              <a:rPr lang="ru-RU" sz="1300" dirty="0" smtClean="0">
                <a:solidFill>
                  <a:srgbClr val="2A63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01.07.2020, </a:t>
            </a:r>
            <a:r>
              <a:rPr lang="ru-RU" sz="1300" dirty="0">
                <a:solidFill>
                  <a:srgbClr val="2A63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 не выплатил его до  указанной даты, суммы не выплаченных пособий должны быть включены в Расчет </a:t>
            </a:r>
            <a:r>
              <a:rPr lang="ru-RU" sz="1300" dirty="0" smtClean="0">
                <a:solidFill>
                  <a:srgbClr val="2A63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(Ф-4ФСС</a:t>
            </a:r>
            <a:r>
              <a:rPr lang="ru-RU" sz="1300" dirty="0">
                <a:solidFill>
                  <a:srgbClr val="2A63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за 1 полугодие. Выплату страхователь может осуществить в июле</a:t>
            </a:r>
            <a:r>
              <a:rPr lang="ru-RU" sz="1300" dirty="0" smtClean="0">
                <a:solidFill>
                  <a:srgbClr val="2A63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endParaRPr lang="ru-RU" sz="1300" dirty="0">
              <a:solidFill>
                <a:srgbClr val="2A63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1300" dirty="0">
                <a:solidFill>
                  <a:srgbClr val="2A63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Если листок  нетрудоспособности открыт застрахованному лицу в июне </a:t>
            </a:r>
            <a:r>
              <a:rPr lang="ru-RU" sz="1300" dirty="0" smtClean="0">
                <a:solidFill>
                  <a:srgbClr val="2A63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2020 </a:t>
            </a:r>
            <a:r>
              <a:rPr lang="ru-RU" sz="1300" dirty="0">
                <a:solidFill>
                  <a:srgbClr val="2A63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года и  продолжается во втором полугодии, то после окончания нетрудоспособности за назначением и выплатой пособия по такому листку нетрудоспособности следует обращаться в  </a:t>
            </a:r>
            <a:r>
              <a:rPr lang="ru-RU" sz="1300" dirty="0" smtClean="0">
                <a:solidFill>
                  <a:srgbClr val="2A63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региональное отделение.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endParaRPr lang="ru-RU" sz="1300" dirty="0">
              <a:solidFill>
                <a:srgbClr val="2A63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1300" dirty="0" smtClean="0">
                <a:solidFill>
                  <a:srgbClr val="2A63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После 01.07.2020 </a:t>
            </a:r>
            <a:r>
              <a:rPr lang="ru-RU" sz="1300" dirty="0">
                <a:solidFill>
                  <a:srgbClr val="2A63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года страхователь, осуществляющий выплату застрахованному лицу ежемесячного пособия по уходу за ребенком, направляет в </a:t>
            </a:r>
            <a:r>
              <a:rPr lang="ru-RU" sz="1300" dirty="0" smtClean="0">
                <a:solidFill>
                  <a:srgbClr val="2A63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региональное отделение </a:t>
            </a:r>
            <a:r>
              <a:rPr lang="ru-RU" sz="1300" dirty="0">
                <a:solidFill>
                  <a:srgbClr val="2A63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заявление и документы, необходимые для начисления и выплаты пособия, либо реестр сведений, а также сведения о расчете пособия, исчисленного на момент наступления отпуска по уходу за ребенком, для продолжения выплаты такого пособия </a:t>
            </a:r>
            <a:r>
              <a:rPr lang="ru-RU" sz="1300" dirty="0" smtClean="0">
                <a:solidFill>
                  <a:srgbClr val="2A63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региональным отделением.</a:t>
            </a:r>
            <a:endParaRPr lang="ru-RU" sz="1300" dirty="0">
              <a:solidFill>
                <a:srgbClr val="2A63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05441" y="44624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814359"/>
            <a:ext cx="6929292" cy="603682"/>
          </a:xfrm>
          <a:prstGeom prst="rect">
            <a:avLst/>
          </a:prstGeom>
          <a:noFill/>
          <a:effectLst>
            <a:glow rad="127000">
              <a:srgbClr val="3494BA">
                <a:alpha val="40000"/>
              </a:srgb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baseline="0">
                <a:ln w="3175">
                  <a:noFill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863600">
                    <a:schemeClr val="bg1">
                      <a:alpha val="16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 w="3175">
                <a:noFill/>
                <a:miter lim="800000"/>
              </a:ln>
              <a:solidFill>
                <a:srgbClr val="2A63A8"/>
              </a:solidFill>
              <a:effectLst>
                <a:glow rad="863600">
                  <a:sysClr val="window" lastClr="FFFFFF">
                    <a:alpha val="16000"/>
                  </a:sysClr>
                </a:glo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00182"/>
            <a:ext cx="9036497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 непредставление документов, недостоверность либо сокрытие сведений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влияющих на право получения застрахованным лицом пособия или исчисление его размера страхователь несет ответственность в соответствии с законодательством РФ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излишне понесенные страховщиком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 связи с сокрытием или недостоверностью представленных страхователем сведений, подлежат возмещению страхователем в соответствии с законодательством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РФ.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ru-RU" altLang="ru-RU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Непредставление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установленный законодательством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страховых взносах срок либо отказ от представления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орган государственного внебюджетного фонда, осуществляющий контроль за правильностью выплаты страхового обеспечения по обязательному социальному страхованию на случай временной нетрудоспособности и в связи с материнством, а также его должностным лицам,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оформленных в установленном порядке документов и (или) иных сведений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необходимых для осуществления контроля за правильностью выплаты страхового обеспечения по обязательному социальному страхованию на случай временной нетрудоспособности и в связи с материнством, а равно представление таких сведений в неполном объеме или в искаженном виде -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влечет наложение административного штрафа на должностных лиц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размере от трехсот до пятисот рублей (часть 4 ст. 15.33 КоАП).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2A63A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922619"/>
            <a:ext cx="9144000" cy="369332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69000">
                <a:sysClr val="window" lastClr="FFFFFF">
                  <a:lumMod val="95000"/>
                </a:sysClr>
              </a:gs>
              <a:gs pos="100000">
                <a:srgbClr val="4F81BD">
                  <a:lumMod val="40000"/>
                  <a:lumOff val="6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0" algn="ctr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ln w="3175">
                  <a:noFill/>
                  <a:miter lim="800000"/>
                </a:ln>
                <a:solidFill>
                  <a:srgbClr val="2A63A8"/>
                </a:solidFill>
                <a:effectLst>
                  <a:glow rad="863600">
                    <a:sysClr val="window" lastClr="FFFFFF">
                      <a:alpha val="16000"/>
                    </a:sys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ОТВЕТСТВЕННОСТЬ СТРАХОВАТЕЛЯ</a:t>
            </a:r>
          </a:p>
        </p:txBody>
      </p:sp>
    </p:spTree>
    <p:extLst>
      <p:ext uri="{BB962C8B-B14F-4D97-AF65-F5344CB8AC3E}">
        <p14:creationId xmlns:p14="http://schemas.microsoft.com/office/powerpoint/2010/main" val="170122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05441" y="44624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01997" y="1298966"/>
            <a:ext cx="5787965" cy="646789"/>
          </a:xfrm>
          <a:prstGeom prst="rect">
            <a:avLst/>
          </a:prstGeom>
          <a:noFill/>
          <a:effectLst>
            <a:glow rad="127000">
              <a:srgbClr val="3494BA">
                <a:alpha val="40000"/>
              </a:srgb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baseline="0">
                <a:ln w="3175">
                  <a:noFill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863600">
                    <a:schemeClr val="bg1">
                      <a:alpha val="16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 w="3175">
                  <a:noFill/>
                  <a:miter lim="800000"/>
                </a:ln>
                <a:solidFill>
                  <a:srgbClr val="2A63A8"/>
                </a:solidFill>
                <a:effectLst>
                  <a:glow rad="863600">
                    <a:sysClr val="window" lastClr="FFFFFF">
                      <a:alpha val="16000"/>
                    </a:sysClr>
                  </a:glo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Контроль</a:t>
            </a:r>
            <a:endParaRPr kumimoji="0" lang="ru-RU" sz="8000" b="0" i="0" u="none" strike="noStrike" kern="1200" cap="none" spc="0" normalizeH="0" baseline="0" noProof="0" dirty="0">
              <a:ln w="3175">
                <a:noFill/>
                <a:miter lim="800000"/>
              </a:ln>
              <a:solidFill>
                <a:srgbClr val="2A63A8"/>
              </a:solidFill>
              <a:effectLst>
                <a:glow rad="863600">
                  <a:sysClr val="window" lastClr="FFFFFF">
                    <a:alpha val="16000"/>
                  </a:sysClr>
                </a:glo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5723" y="2315703"/>
            <a:ext cx="767030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800" b="1" i="0" u="none" strike="noStrike" kern="0" cap="none" spc="0" normalizeH="0" baseline="0" noProof="0" dirty="0">
                <a:ln>
                  <a:noFill/>
                </a:ln>
                <a:solidFill>
                  <a:srgbClr val="2A63A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 полнотой и достоверностью сведений осуществляют территориальные органы Фонда в установленном порядке</a:t>
            </a:r>
          </a:p>
        </p:txBody>
      </p:sp>
    </p:spTree>
    <p:extLst>
      <p:ext uri="{BB962C8B-B14F-4D97-AF65-F5344CB8AC3E}">
        <p14:creationId xmlns:p14="http://schemas.microsoft.com/office/powerpoint/2010/main" val="261860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05441" y="44624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943100"/>
            <a:ext cx="6515100" cy="4475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428" b="0" i="0" u="none" strike="noStrike" kern="1200" cap="none" spc="0" normalizeH="0" baseline="0" noProof="0" smtClean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</a:t>
            </a:r>
            <a:endParaRPr kumimoji="0" lang="ru-RU" altLang="ru-RU" sz="428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7619150" y="3158558"/>
            <a:ext cx="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Line 38"/>
          <p:cNvSpPr>
            <a:spLocks noChangeShapeType="1"/>
          </p:cNvSpPr>
          <p:nvPr/>
        </p:nvSpPr>
        <p:spPr bwMode="auto">
          <a:xfrm>
            <a:off x="1910103" y="5319543"/>
            <a:ext cx="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23105" y="875448"/>
            <a:ext cx="9120895" cy="681344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68000">
                <a:sysClr val="window" lastClr="FFFFFF">
                  <a:lumMod val="95000"/>
                </a:sysClr>
              </a:gs>
              <a:gs pos="100000">
                <a:srgbClr val="4F81BD">
                  <a:lumMod val="40000"/>
                  <a:lumOff val="60000"/>
                </a:srgbClr>
              </a:gs>
            </a:gsLst>
            <a:lin ang="0" scaled="1"/>
            <a:tileRect/>
          </a:gradFill>
          <a:ln w="12700" algn="ctr">
            <a:noFill/>
            <a:miter lim="800000"/>
            <a:headEnd/>
            <a:tailEnd/>
          </a:ln>
          <a:effectLst/>
          <a:extLst/>
        </p:spPr>
        <p:txBody>
          <a:bodyPr lIns="91385" tIns="45695" rIns="91385" bIns="45695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Типичные ошибки при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направлении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 сведений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назначения и выплаты пособий </a:t>
            </a:r>
            <a:endParaRPr lang="ru-RU" altLang="ru-RU" dirty="0">
              <a:solidFill>
                <a:srgbClr val="2A63A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56792"/>
            <a:ext cx="89644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buBlip>
                <a:blip r:embed="rId3"/>
              </a:buBlip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неверные банковские реквизиты или адрес доставки почтового перевода</a:t>
            </a:r>
          </a:p>
          <a:p>
            <a:pPr marL="271463" indent="-271463">
              <a:buBlip>
                <a:blip r:embed="rId3"/>
              </a:buBlip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изменение страхового стажа в разных листках нетрудоспособности при одном страховом случае</a:t>
            </a:r>
          </a:p>
          <a:p>
            <a:pPr marL="271463" indent="-271463">
              <a:buBlip>
                <a:blip r:embed="rId3"/>
              </a:buBlip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неправомерное указание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нестраховых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периодов</a:t>
            </a:r>
          </a:p>
          <a:p>
            <a:pPr marL="271463" indent="-271463">
              <a:buBlip>
                <a:blip r:embed="rId3"/>
              </a:buBlip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неверное указание периода оплаты пособия за счет ФСС</a:t>
            </a:r>
          </a:p>
          <a:p>
            <a:pPr marL="271463" indent="-271463">
              <a:buBlip>
                <a:blip r:embed="rId3"/>
              </a:buBlip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неверное определение дат отпуска по уходу за ребенком </a:t>
            </a:r>
          </a:p>
          <a:p>
            <a:pPr marL="271463" indent="-271463">
              <a:buBlip>
                <a:blip r:embed="rId3"/>
              </a:buBlip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неверный перенос сведений с листка нетрудоспособности в бухгалтерскую программу</a:t>
            </a:r>
          </a:p>
          <a:p>
            <a:pPr marL="271463" indent="-271463">
              <a:buBlip>
                <a:blip r:embed="rId3"/>
              </a:buBlip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в условии исчисления соответствующего кода при наличии инвалидности застрахованного</a:t>
            </a:r>
          </a:p>
          <a:p>
            <a:pPr marL="271463" indent="-271463">
              <a:buBlip>
                <a:blip r:embed="rId3"/>
              </a:buBlip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двойное направление пособия при постановке на учет на ранних сроках беременности</a:t>
            </a:r>
          </a:p>
          <a:p>
            <a:pPr marL="271463" indent="-271463">
              <a:buBlip>
                <a:blip r:embed="rId3"/>
              </a:buBlip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сведений о справке от второго родителя о неполучении пособия</a:t>
            </a:r>
          </a:p>
          <a:p>
            <a:pPr marL="271463" indent="-271463">
              <a:buBlip>
                <a:blip r:embed="rId3"/>
              </a:buBlip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 листков нетрудоспособности, не подлежащих оплате</a:t>
            </a:r>
          </a:p>
          <a:p>
            <a:pPr marL="271463" indent="-271463">
              <a:buBlip>
                <a:blip r:embed="rId3"/>
              </a:buBlip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направлении сведений для назначения и выплаты пособия  по беременности и родам не указана дата родов</a:t>
            </a:r>
          </a:p>
          <a:p>
            <a:pPr marL="271463" indent="-271463">
              <a:buBlip>
                <a:blip r:embed="rId3"/>
              </a:buBlip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заполнение полей необязательных для данного страхового случая – например, указание даты начала работы для бессрочных трудовых договоров</a:t>
            </a:r>
          </a:p>
          <a:p>
            <a:pPr marL="271463" indent="-271463">
              <a:buBlip>
                <a:blip r:embed="rId3"/>
              </a:buBlip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некорректное указание ФИО ребенка</a:t>
            </a:r>
          </a:p>
          <a:p>
            <a:pPr marL="271463" indent="-271463">
              <a:buBlip>
                <a:blip r:embed="rId3"/>
              </a:buBlip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неправильное указание очередности рождения детей</a:t>
            </a:r>
          </a:p>
          <a:p>
            <a:pPr marL="271463" indent="-271463">
              <a:buBlip>
                <a:blip r:embed="rId3"/>
              </a:buBlip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данных о среднемесячном заработке при осуществлении ухода за несколькими детьми</a:t>
            </a:r>
          </a:p>
          <a:p>
            <a:pPr marL="271463" indent="-271463">
              <a:buBlip>
                <a:blip r:embed="rId3"/>
              </a:buBlip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неправильное указание районного коэффициента, применяемого при исчислении пособия</a:t>
            </a:r>
          </a:p>
        </p:txBody>
      </p:sp>
    </p:spTree>
    <p:extLst>
      <p:ext uri="{BB962C8B-B14F-4D97-AF65-F5344CB8AC3E}">
        <p14:creationId xmlns:p14="http://schemas.microsoft.com/office/powerpoint/2010/main" val="40763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05441" y="44624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7190" y="1556792"/>
            <a:ext cx="8856984" cy="46115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1" i="0" u="sng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hlinkClick r:id="rId3"/>
            </a:endParaRPr>
          </a:p>
          <a:p>
            <a:pPr marL="0" lvl="0" indent="0" algn="ctr">
              <a:buNone/>
              <a:defRPr/>
            </a:pPr>
            <a:r>
              <a:rPr lang="ru-RU" sz="3200" b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Телефон «горячей линии»</a:t>
            </a:r>
          </a:p>
          <a:p>
            <a:pPr marL="0" lvl="0" indent="0" algn="ctr">
              <a:buNone/>
              <a:defRPr/>
            </a:pPr>
            <a:r>
              <a:rPr lang="ru-RU" sz="3200" b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 пилотному проекту</a:t>
            </a:r>
          </a:p>
          <a:p>
            <a:pPr marL="0" lvl="0" indent="0" algn="ctr">
              <a:buNone/>
              <a:defRPr/>
            </a:pPr>
            <a:r>
              <a:rPr lang="ru-RU" sz="3200" b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(3452) </a:t>
            </a:r>
            <a:r>
              <a:rPr lang="ru-RU" sz="3200" b="1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58-14-55</a:t>
            </a:r>
            <a:r>
              <a:rPr lang="ru-RU" sz="3200" b="1" u="sng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, </a:t>
            </a:r>
            <a:r>
              <a:rPr lang="ru-RU" sz="3200" b="1" u="sng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58-14-52</a:t>
            </a:r>
            <a:r>
              <a:rPr lang="ru-RU" sz="3200" b="1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, </a:t>
            </a:r>
            <a:r>
              <a:rPr lang="ru-RU" sz="3200" b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58-14-50</a:t>
            </a:r>
          </a:p>
          <a:p>
            <a:pPr marL="0" lvl="0" indent="0" algn="ctr">
              <a:buNone/>
              <a:defRPr/>
            </a:pPr>
            <a:r>
              <a:rPr lang="ru-RU" sz="3200" b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Е</a:t>
            </a:r>
            <a:r>
              <a:rPr lang="en-US" sz="3200" b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-mail</a:t>
            </a:r>
            <a:r>
              <a:rPr lang="ru-RU" sz="3200" b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 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pv@ro72.fss.ru</a:t>
            </a:r>
            <a:endParaRPr lang="ru-RU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Подробная информация о пилотном проекте размещена на сайте регионального отделения </a:t>
            </a:r>
          </a:p>
          <a:p>
            <a:pPr marL="0" indent="0" algn="ctr">
              <a:buNone/>
            </a:pPr>
            <a:r>
              <a:rPr lang="en-US" sz="3200" b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</a:t>
            </a:r>
            <a:r>
              <a:rPr lang="ru-RU" sz="3200" b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72</a:t>
            </a:r>
            <a:r>
              <a:rPr lang="en-US" sz="3200" b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.fss.ru</a:t>
            </a:r>
            <a:r>
              <a:rPr lang="ru-RU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</a:t>
            </a:r>
            <a:r>
              <a:rPr lang="ru-RU" b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Пилотный проект «ПРЯМЫЕ ВЫПЛАТЫ»</a:t>
            </a:r>
            <a:endParaRPr lang="ru-RU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5AA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457200" y="141122"/>
            <a:ext cx="879405" cy="6812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65352" y="1004294"/>
            <a:ext cx="5787965" cy="646789"/>
          </a:xfrm>
          <a:prstGeom prst="rect">
            <a:avLst/>
          </a:prstGeom>
          <a:noFill/>
          <a:effectLst>
            <a:glow rad="127000">
              <a:srgbClr val="3494BA">
                <a:alpha val="40000"/>
              </a:srgb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baseline="0">
                <a:ln w="3175">
                  <a:noFill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863600">
                    <a:schemeClr val="bg1">
                      <a:alpha val="16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4000" dirty="0">
                <a:solidFill>
                  <a:schemeClr val="accent5">
                    <a:lumMod val="75000"/>
                  </a:schemeClr>
                </a:solidFill>
                <a:effectLst>
                  <a:glow rad="863600">
                    <a:sysClr val="window" lastClr="FFFFFF">
                      <a:alpha val="16000"/>
                    </a:sys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9783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89050" y="78266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25860" y="2853716"/>
            <a:ext cx="7239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2A63A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 ЗА  ВНИМАНИЕ!</a:t>
            </a:r>
            <a:endParaRPr kumimoji="0" lang="en-US" altLang="ru-RU" sz="3600" b="1" i="0" u="none" strike="noStrike" kern="0" cap="none" spc="0" normalizeH="0" baseline="0" noProof="0" dirty="0">
              <a:ln>
                <a:noFill/>
              </a:ln>
              <a:solidFill>
                <a:srgbClr val="2A63A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1" y="5667928"/>
            <a:ext cx="2592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2A63A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Фонд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A63A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страхования </a:t>
            </a: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2A63A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0" cap="none" spc="0" normalizeH="0" baseline="0" noProof="0" dirty="0">
              <a:ln>
                <a:noFill/>
              </a:ln>
              <a:solidFill>
                <a:srgbClr val="2683C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99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05441" y="44624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251520" y="1772816"/>
            <a:ext cx="8686769" cy="4464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0"/>
              </a:lnSpc>
              <a:spcBef>
                <a:spcPts val="0"/>
              </a:spcBef>
              <a:buNone/>
            </a:pP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первые </a:t>
            </a:r>
            <a:r>
              <a:rPr lang="ru-RU" sz="23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дня</a:t>
            </a:r>
            <a:r>
              <a:rPr lang="ru-RU" sz="2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по временной нетрудоспособности назначается и выплачивается страхователем за счет собственных средств и начиная </a:t>
            </a:r>
            <a:r>
              <a:rPr lang="ru-RU" sz="23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4 дня</a:t>
            </a:r>
            <a:r>
              <a:rPr lang="ru-RU" sz="2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временной </a:t>
            </a: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нетрудоспособности региональное отделение за 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средств бюджета </a:t>
            </a: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ФСС РФ</a:t>
            </a:r>
            <a:endParaRPr lang="ru-RU" sz="23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2200"/>
              </a:lnSpc>
              <a:spcBef>
                <a:spcPts val="0"/>
              </a:spcBef>
              <a:buNone/>
            </a:pPr>
            <a:endParaRPr lang="ru-RU" sz="23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2200"/>
              </a:lnSpc>
              <a:spcBef>
                <a:spcPts val="0"/>
              </a:spcBef>
              <a:buNone/>
            </a:pP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прекращения страхователем деятельности, в том числе при невозможности установления его фактического местонахождения, на день обращения застрахованного лица в целях получения пособия застрахованное лицо (его уполномоченный представитель) вправе самостоятельно представить в </a:t>
            </a: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отделение заявление 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документы, необходимые для назначения и выплаты соответствующего вида </a:t>
            </a: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</a:t>
            </a:r>
          </a:p>
          <a:p>
            <a:pPr marL="0" indent="0" algn="ctr">
              <a:lnSpc>
                <a:spcPts val="2200"/>
              </a:lnSpc>
              <a:spcBef>
                <a:spcPts val="0"/>
              </a:spcBef>
              <a:buNone/>
            </a:pP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3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2200"/>
              </a:lnSpc>
              <a:spcBef>
                <a:spcPts val="0"/>
              </a:spcBef>
              <a:buNone/>
            </a:pP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не распространяется на лиц, добровольно вступивших в правоотношения по обязательному социальному страхованию на случай временной нетрудоспособности и в связи с материнством</a:t>
            </a:r>
          </a:p>
          <a:p>
            <a:pPr marL="0" lvl="0" indent="0" algn="just" fontAlgn="base">
              <a:lnSpc>
                <a:spcPts val="2400"/>
              </a:lnSpc>
              <a:spcBef>
                <a:spcPts val="0"/>
              </a:spcBef>
              <a:buClr>
                <a:srgbClr val="0070C0"/>
              </a:buClr>
              <a:buSzPct val="75000"/>
              <a:buNone/>
              <a:defRPr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65716" indent="-256001" algn="just">
              <a:lnSpc>
                <a:spcPts val="24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None/>
              <a:tabLst>
                <a:tab pos="0" algn="l"/>
                <a:tab pos="319729" algn="l"/>
                <a:tab pos="640593" algn="l"/>
                <a:tab pos="961456" algn="l"/>
                <a:tab pos="1282320" algn="l"/>
                <a:tab pos="1603183" algn="l"/>
                <a:tab pos="1924046" algn="l"/>
                <a:tab pos="2244909" algn="l"/>
                <a:tab pos="2565773" algn="l"/>
                <a:tab pos="2886636" algn="l"/>
                <a:tab pos="3207499" algn="l"/>
                <a:tab pos="3528362" algn="l"/>
                <a:tab pos="3849226" algn="l"/>
                <a:tab pos="4170089" algn="l"/>
                <a:tab pos="4490952" algn="l"/>
                <a:tab pos="4811815" algn="l"/>
                <a:tab pos="5132679" algn="l"/>
                <a:tab pos="5453542" algn="l"/>
                <a:tab pos="5774406" algn="l"/>
                <a:tab pos="6095268" algn="l"/>
                <a:tab pos="6416132" algn="l"/>
                <a:tab pos="6721122" algn="l"/>
                <a:tab pos="7238131" algn="l"/>
                <a:tab pos="7755141" algn="l"/>
                <a:tab pos="8272150" algn="l"/>
                <a:tab pos="8789159" algn="l"/>
              </a:tabLst>
              <a:defRPr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65716" indent="-256001" algn="just">
              <a:lnSpc>
                <a:spcPct val="120000"/>
              </a:lnSpc>
              <a:spcBef>
                <a:spcPts val="803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None/>
              <a:tabLst>
                <a:tab pos="0" algn="l"/>
                <a:tab pos="319729" algn="l"/>
                <a:tab pos="640593" algn="l"/>
                <a:tab pos="961456" algn="l"/>
                <a:tab pos="1282320" algn="l"/>
                <a:tab pos="1603183" algn="l"/>
                <a:tab pos="1924046" algn="l"/>
                <a:tab pos="2244909" algn="l"/>
                <a:tab pos="2565773" algn="l"/>
                <a:tab pos="2886636" algn="l"/>
                <a:tab pos="3207499" algn="l"/>
                <a:tab pos="3528362" algn="l"/>
                <a:tab pos="3849226" algn="l"/>
                <a:tab pos="4170089" algn="l"/>
                <a:tab pos="4490952" algn="l"/>
                <a:tab pos="4811815" algn="l"/>
                <a:tab pos="5132679" algn="l"/>
                <a:tab pos="5453542" algn="l"/>
                <a:tab pos="5774406" algn="l"/>
                <a:tab pos="6095268" algn="l"/>
                <a:tab pos="6416132" algn="l"/>
                <a:tab pos="6721122" algn="l"/>
                <a:tab pos="7238131" algn="l"/>
                <a:tab pos="7755141" algn="l"/>
                <a:tab pos="8272150" algn="l"/>
                <a:tab pos="8789159" algn="l"/>
              </a:tabLst>
              <a:defRPr/>
            </a:pPr>
            <a:endParaRPr lang="ru-RU" sz="2400" b="1" dirty="0" smtClean="0">
              <a:solidFill>
                <a:srgbClr val="2A63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57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16" indent="-256001">
              <a:lnSpc>
                <a:spcPct val="80000"/>
              </a:lnSpc>
              <a:spcBef>
                <a:spcPts val="803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None/>
              <a:tabLst>
                <a:tab pos="0" algn="l"/>
                <a:tab pos="319729" algn="l"/>
                <a:tab pos="640593" algn="l"/>
                <a:tab pos="961456" algn="l"/>
                <a:tab pos="1282320" algn="l"/>
                <a:tab pos="1603183" algn="l"/>
                <a:tab pos="1924046" algn="l"/>
                <a:tab pos="2244909" algn="l"/>
                <a:tab pos="2565773" algn="l"/>
                <a:tab pos="2886636" algn="l"/>
                <a:tab pos="3207499" algn="l"/>
                <a:tab pos="3528362" algn="l"/>
                <a:tab pos="3849226" algn="l"/>
                <a:tab pos="4170089" algn="l"/>
                <a:tab pos="4490952" algn="l"/>
                <a:tab pos="4811815" algn="l"/>
                <a:tab pos="5132679" algn="l"/>
                <a:tab pos="5453542" algn="l"/>
                <a:tab pos="5774406" algn="l"/>
                <a:tab pos="6095268" algn="l"/>
                <a:tab pos="6416132" algn="l"/>
                <a:tab pos="6721122" algn="l"/>
                <a:tab pos="7238131" algn="l"/>
                <a:tab pos="7755141" algn="l"/>
                <a:tab pos="8272150" algn="l"/>
                <a:tab pos="8789159" algn="l"/>
              </a:tabLst>
              <a:defRPr/>
            </a:pPr>
            <a:endParaRPr lang="ru-RU" sz="2000" dirty="0">
              <a:solidFill>
                <a:srgbClr val="0053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60489"/>
            <a:ext cx="9144000" cy="5539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0" algn="ctr" fontAlgn="base">
              <a:lnSpc>
                <a:spcPct val="150000"/>
              </a:lnSpc>
              <a:spcAft>
                <a:spcPct val="0"/>
              </a:spcAft>
              <a:buClr>
                <a:srgbClr val="0070C0"/>
              </a:buClr>
              <a:buSzPct val="75000"/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Обращаем </a:t>
            </a:r>
            <a:r>
              <a:rPr lang="ru-RU" altLang="ru-RU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внимание </a:t>
            </a:r>
            <a:r>
              <a:rPr lang="ru-RU" altLang="ru-RU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ru-RU" altLang="ru-RU" sz="2000" b="1" dirty="0">
              <a:solidFill>
                <a:srgbClr val="2A63A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0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962820"/>
            <a:ext cx="9144000" cy="64611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2A63A8"/>
                </a:solidFill>
                <a:latin typeface="Verdana" pitchFamily="34" charset="0"/>
              </a:rPr>
              <a:t>Нормативные документы, регламентирующие порядок реализации пилотного проекта «Прямые выплаты»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8938" y="1844824"/>
            <a:ext cx="8431533" cy="4637373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2A63A8"/>
                </a:solidFill>
                <a:latin typeface="Verdana" pitchFamily="34" charset="0"/>
              </a:rPr>
              <a:t>Постановление Правительства Российской Федерации от 21.04.2011 № 294</a:t>
            </a:r>
            <a:r>
              <a:rPr lang="ru-RU" altLang="ru-RU" dirty="0" smtClean="0">
                <a:solidFill>
                  <a:srgbClr val="2A63A8"/>
                </a:solidFill>
                <a:latin typeface="Verdana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2A63A8"/>
                </a:solidFill>
                <a:latin typeface="Verdana" pitchFamily="34" charset="0"/>
              </a:rPr>
              <a:t>«</a:t>
            </a:r>
            <a:r>
              <a:rPr lang="ru-RU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dirty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особенностях финансового обеспечения, назначения и выплаты в 2012 - 2020 годах территориальными органами Фонда социального страхования Российской Федерации застрахованным лицам страхового обеспечения по обязательному социальному страхованию на случай временной нетрудоспособности и в связи с материнством и по обязательному социальному страхованию от несчастных случаев на производстве и профессиональных заболеваний, осуществления иных выплат и возмещения расходов страхователя на предупредительные меры по сокращению производственного травматизма и профессиональных заболеваний работников, а также об особенностях уплаты страховых взносов по обязательному социальному страхованию на случай временной нетрудоспособности и в связи с материнством и по обязательному социальному страхованию от несчастных случаев на производстве и профессиональных </a:t>
            </a:r>
            <a:r>
              <a:rPr lang="ru-RU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заболеваний»</a:t>
            </a:r>
          </a:p>
          <a:p>
            <a:pPr algn="ctr" eaLnBrk="1" hangingPunct="1">
              <a:defRPr/>
            </a:pPr>
            <a:endParaRPr lang="ru-RU" altLang="ru-RU" b="1" dirty="0" smtClean="0">
              <a:solidFill>
                <a:srgbClr val="2A63A8"/>
              </a:solidFill>
              <a:latin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411318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85421" y="647107"/>
            <a:ext cx="7577091" cy="8094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altLang="ru-RU" sz="1800" b="1" dirty="0">
              <a:solidFill>
                <a:srgbClr val="2A63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1694647"/>
            <a:ext cx="883078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особенностях назначения и выплаты </a:t>
            </a:r>
            <a:r>
              <a:rPr lang="ru-RU" sz="1400" dirty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2012 - 2020 годах </a:t>
            </a:r>
            <a:r>
              <a:rPr lang="ru-RU" sz="1400" b="1" dirty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застрахованным лицам страхового обеспечения по обязательному социальному страхованию на случай временной нетрудоспособности и в связи с материнством</a:t>
            </a:r>
            <a:r>
              <a:rPr lang="ru-RU" sz="1400" dirty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иных выплат в субъектах Российской Федерации, участвующих в реализации пилотного проекта; (в ред. Постановлений Правительства РФ от 20.12.2011 N 1054, от 20.12.2013 N 1195, от 25.12.2014 N 1484, от 19.12.2015 N 1389, от 22.12.2016 N 1427, от 11.12.2017 N </a:t>
            </a:r>
            <a:r>
              <a:rPr lang="ru-RU" sz="1400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1514).</a:t>
            </a:r>
          </a:p>
          <a:p>
            <a:pPr algn="just">
              <a:lnSpc>
                <a:spcPts val="1200"/>
              </a:lnSpc>
            </a:pPr>
            <a:endParaRPr lang="ru-RU" sz="1400" dirty="0" smtClean="0">
              <a:solidFill>
                <a:srgbClr val="2A63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особенностях назначения и выплаты </a:t>
            </a:r>
            <a:r>
              <a:rPr lang="ru-RU" sz="1400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2012 - 2020 годах </a:t>
            </a:r>
            <a:r>
              <a:rPr lang="ru-RU" sz="1400" b="1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застрахованным лицам пособия по временной нетрудоспособности в связи с несчастным случаем на производстве или профессиональным заболеванием, а также оплаты отпуска застрахованного лица (сверх ежегодного оплачиваемого отпуска, установленного законодательством Российской Федерации) на весь период лечения и проезда к месту лечения и обратно в субъектах Российской Федерации</a:t>
            </a:r>
            <a:r>
              <a:rPr lang="ru-RU" sz="1400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участвующих в реализации пилотного проекта; (в ред. Постановлений Правительства РФ от 20.12.2011 N 1054, от 20.12.2013 N 1195, от 25.12.2014 N 1484, от 19.12.2015 N 1389, от 22.12.2016 N 1427, от 11.12.2017 N 1514).</a:t>
            </a:r>
          </a:p>
          <a:p>
            <a:pPr algn="just">
              <a:lnSpc>
                <a:spcPts val="1200"/>
              </a:lnSpc>
            </a:pPr>
            <a:endParaRPr lang="ru-RU" sz="1400" dirty="0" smtClean="0">
              <a:solidFill>
                <a:srgbClr val="2A63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b="1" dirty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особенностях возмещения расходов страхователя </a:t>
            </a:r>
            <a:r>
              <a:rPr lang="ru-RU" sz="1400" dirty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2012 - 2020 годах </a:t>
            </a:r>
            <a:r>
              <a:rPr lang="ru-RU" sz="1400" b="1" dirty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предупредительные меры по сокращению производственного травматизма и профессиональных заболеваний работников в субъектах Российской Федерации</a:t>
            </a:r>
            <a:r>
              <a:rPr lang="ru-RU" sz="1400" dirty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участвующих в реализации пилотного проекта; (в ред. Постановлений Правительства РФ от 20.12.2011 N 1054, от 20.12.2013 N 1195, от 25.12.2014 N 1484, от 19.12.2015 N 1389, от 22.12.2016 N 1427, от 11.12.2017 N 1514</a:t>
            </a:r>
            <a:r>
              <a:rPr lang="ru-RU" sz="1400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ts val="1200"/>
              </a:lnSpc>
            </a:pPr>
            <a:endParaRPr lang="ru-RU" sz="1400" dirty="0">
              <a:solidFill>
                <a:srgbClr val="2A63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особенностях уплаты страховых взносов</a:t>
            </a:r>
            <a:r>
              <a:rPr lang="ru-RU" sz="1400" dirty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2012 - 2020 годах </a:t>
            </a:r>
            <a:r>
              <a:rPr lang="ru-RU" sz="1400" b="1" dirty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Фонд социального страхования Российской Федерации в субъектах Российской Федерации</a:t>
            </a:r>
            <a:r>
              <a:rPr lang="ru-RU" sz="1400" dirty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участвующих в реализации пилотного проекта (в ред. Постановлений Правительства РФ от 20.12.2011 N 1054, от 20.12.2013 N 1195, от 25.12.2014 N 1484, от 19.12.2015 N 1389, от 22.12.2016 N 1427, от 11.12.2017 N 1514</a:t>
            </a:r>
            <a:r>
              <a:rPr lang="ru-RU" sz="1400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solidFill>
                <a:srgbClr val="2A63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52513"/>
            <a:ext cx="9144000" cy="64611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b="1" dirty="0" smtClean="0">
                <a:solidFill>
                  <a:srgbClr val="2A63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ПОСТАНОВЛЕНИЕМ </a:t>
            </a:r>
            <a:r>
              <a:rPr lang="ru-RU" altLang="ru-RU" b="1" dirty="0">
                <a:solidFill>
                  <a:srgbClr val="2A63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ПРАВИТЕЛЬСТВА от 21.04.2011 №294</a:t>
            </a:r>
          </a:p>
          <a:p>
            <a:pPr algn="ctr">
              <a:defRPr/>
            </a:pPr>
            <a:r>
              <a:rPr lang="ru-RU" altLang="ru-RU" b="1" dirty="0">
                <a:solidFill>
                  <a:srgbClr val="2A63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(в редакции от 01.12.2018)  </a:t>
            </a:r>
            <a:r>
              <a:rPr lang="ru-RU" altLang="ru-RU" b="1" dirty="0" smtClean="0">
                <a:solidFill>
                  <a:srgbClr val="2A63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УТВЕРЖДЕНО</a:t>
            </a:r>
            <a:r>
              <a:rPr lang="ru-RU" altLang="ru-RU" b="1" dirty="0">
                <a:solidFill>
                  <a:srgbClr val="2A63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8358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329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28615" y="724373"/>
            <a:ext cx="8709674" cy="194421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Фонда социального страхования Российской Федерации от 24.11.2017 № 578</a:t>
            </a:r>
          </a:p>
          <a:p>
            <a:pPr algn="ctr"/>
            <a:r>
              <a:rPr lang="ru-RU" altLang="ru-RU" sz="1400" b="1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400" dirty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форм документов, применяемых для выплаты в 2012 - 2019 годах страхового обеспечения и иных выплат в субъектах Российской Федерации, участвующих в реализации пилотного проекта, предусматривающего назначение и выплату застрахованным лицам страхового обеспечения по обязательному социальному страхованию на случай временной нетрудоспособности и в связи с материнством и по обязательному социальному страхованию от несчастных случаев на производстве и профессиональных заболеваний, иных выплат и расходов территориальными органами Фонда социального страхования Российской </a:t>
            </a:r>
            <a:r>
              <a:rPr lang="ru-RU" sz="1400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  <a:endParaRPr lang="ru-RU" sz="1400" dirty="0">
              <a:solidFill>
                <a:srgbClr val="2A63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6919" y="2413111"/>
            <a:ext cx="8913066" cy="100811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Фонда социального страхования Российской Федерации от 24.11.2017 № 579</a:t>
            </a:r>
          </a:p>
          <a:p>
            <a:pPr algn="ctr"/>
            <a:r>
              <a:rPr lang="ru-RU" altLang="ru-RU" sz="1400" b="1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400" dirty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форм реестров сведений, необходимых для назначения и выплаты соответствующего вида пособия, и порядков их </a:t>
            </a:r>
            <a:r>
              <a:rPr lang="ru-RU" sz="1400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заполнения»</a:t>
            </a:r>
            <a:endParaRPr lang="ru-RU" sz="1600" dirty="0">
              <a:solidFill>
                <a:srgbClr val="2A63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212976"/>
            <a:ext cx="8716457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Фонда социального страхования Российской Федерации </a:t>
            </a:r>
            <a:r>
              <a:rPr lang="ru-RU" sz="1400" b="1" dirty="0" smtClean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28.03.2017 № 114</a:t>
            </a:r>
          </a:p>
          <a:p>
            <a:pPr algn="ctr"/>
            <a:r>
              <a:rPr lang="ru-RU" sz="1400" b="1" dirty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особенностей заполнения страхователями, зарегистрированными в территориальных органах Фонда социального страхования Российской Федерации, находящихся на территории субъектов Российской Федерации, участвующих в реализации пилотного проекта, расчета по начисленным и уплаченным страховым взносам на обязательное социальное страхование от несчастных случаев на производстве и профессиональных заболеваний, а также по расходам на выплату страхового обеспечения (форма 4 - ФСС), форма которого утверждена приказом Фонда социального страхования </a:t>
            </a:r>
            <a:endParaRPr lang="ru-RU" sz="1400" dirty="0" smtClean="0">
              <a:solidFill>
                <a:srgbClr val="2A63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400" dirty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1400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сентября 2016 г. N 381</a:t>
            </a:r>
            <a:r>
              <a:rPr lang="ru-RU" sz="1400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400" b="1" dirty="0" smtClean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srgbClr val="2A63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800"/>
              </a:lnSpc>
            </a:pPr>
            <a:endParaRPr lang="ru-RU" b="1" dirty="0">
              <a:solidFill>
                <a:srgbClr val="2A63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400" b="1" dirty="0" err="1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Минздравсоцразвития</a:t>
            </a:r>
            <a:r>
              <a:rPr lang="ru-RU" sz="1400" b="1" dirty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 России от 11.07.2011 № 709н</a:t>
            </a:r>
          </a:p>
          <a:p>
            <a:pPr algn="ctr"/>
            <a:r>
              <a:rPr lang="ru-RU" sz="1400" b="1" dirty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формы заявления о возмещении в 2012 и 2013 годах страхователю, зарегистрированному в территориальных органах Фонда социального страхования Российской Федерации, находящихся на территории субъектов </a:t>
            </a:r>
            <a:r>
              <a:rPr lang="ru-RU" sz="1400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400" dirty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участвующих в реализации пилотного проекта, произведенных расходов на оплату предупредительных мер по сокращению производственного травматизма и профессиональных заболеваний работников и санаторно-курортного лечения работников, занятых на работах с вредными и (или) опасными производственными факторами</a:t>
            </a:r>
            <a:r>
              <a:rPr lang="ru-RU" sz="1400" b="1" dirty="0" smtClean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400" b="1" dirty="0">
              <a:solidFill>
                <a:srgbClr val="2A63A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7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962820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70C0"/>
                </a:solidFill>
                <a:latin typeface="Verdana" pitchFamily="34" charset="0"/>
              </a:rPr>
              <a:t>СУЩЕСТВУЮЩАЯ СХЕМА ВЗАИМОДЕЙСТВИЯ</a:t>
            </a:r>
            <a:endParaRPr lang="ru-RU" altLang="ru-RU" b="1" dirty="0" smtClean="0">
              <a:solidFill>
                <a:srgbClr val="2A63A8"/>
              </a:solidFill>
              <a:latin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grpSp>
        <p:nvGrpSpPr>
          <p:cNvPr id="6" name="Группа 4"/>
          <p:cNvGrpSpPr>
            <a:grpSpLocks/>
          </p:cNvGrpSpPr>
          <p:nvPr/>
        </p:nvGrpSpPr>
        <p:grpSpPr bwMode="auto">
          <a:xfrm>
            <a:off x="271463" y="2000250"/>
            <a:ext cx="8764573" cy="3538854"/>
            <a:chOff x="179059" y="2571877"/>
            <a:chExt cx="8764465" cy="3538797"/>
          </a:xfrm>
        </p:grpSpPr>
        <p:grpSp>
          <p:nvGrpSpPr>
            <p:cNvPr id="7" name="Группа 26"/>
            <p:cNvGrpSpPr>
              <a:grpSpLocks/>
            </p:cNvGrpSpPr>
            <p:nvPr/>
          </p:nvGrpSpPr>
          <p:grpSpPr bwMode="auto">
            <a:xfrm>
              <a:off x="179059" y="2571877"/>
              <a:ext cx="8764465" cy="3538797"/>
              <a:chOff x="179863" y="2571877"/>
              <a:chExt cx="8869360" cy="3538797"/>
            </a:xfrm>
          </p:grpSpPr>
          <p:pic>
            <p:nvPicPr>
              <p:cNvPr id="10" name="Рисунок 2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7600" y="2571877"/>
                <a:ext cx="1628800" cy="16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Рисунок 2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863" y="3917856"/>
                <a:ext cx="1799848" cy="1799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" descr="D:\Gorshkova_AA\Desktop\презентация прямые выплаты 2\ПВ\фсс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2148" y="3544300"/>
                <a:ext cx="2601515" cy="2083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33"/>
              <p:cNvSpPr txBox="1">
                <a:spLocks noChangeArrowheads="1"/>
              </p:cNvSpPr>
              <p:nvPr/>
            </p:nvSpPr>
            <p:spPr bwMode="auto">
              <a:xfrm>
                <a:off x="3427383" y="4133395"/>
                <a:ext cx="228923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РАБОТНИК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(застрахованное лицо)</a:t>
                </a:r>
              </a:p>
            </p:txBody>
          </p:sp>
          <p:sp>
            <p:nvSpPr>
              <p:cNvPr id="14" name="TextBox 34"/>
              <p:cNvSpPr txBox="1">
                <a:spLocks noChangeArrowheads="1"/>
              </p:cNvSpPr>
              <p:nvPr/>
            </p:nvSpPr>
            <p:spPr bwMode="auto">
              <a:xfrm>
                <a:off x="232112" y="5649009"/>
                <a:ext cx="162737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РАБОТОДАТЕЛЬ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(страхователь)</a:t>
                </a:r>
              </a:p>
            </p:txBody>
          </p:sp>
          <p:sp>
            <p:nvSpPr>
              <p:cNvPr id="15" name="TextBox 35"/>
              <p:cNvSpPr txBox="1">
                <a:spLocks noChangeArrowheads="1"/>
              </p:cNvSpPr>
              <p:nvPr/>
            </p:nvSpPr>
            <p:spPr bwMode="auto">
              <a:xfrm>
                <a:off x="6216593" y="5586262"/>
                <a:ext cx="2832630" cy="461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 dirty="0" smtClean="0">
                    <a:solidFill>
                      <a:srgbClr val="0070C0"/>
                    </a:solidFill>
                    <a:latin typeface="Verdana" panose="020B0604030504040204" pitchFamily="34" charset="0"/>
                  </a:rPr>
                  <a:t>РЕГИОНАЛЬНОЕ ОТДЕЛЕНИЕ </a:t>
                </a:r>
                <a:endParaRPr lang="ru-RU" altLang="ru-RU" sz="1200" b="1" dirty="0">
                  <a:solidFill>
                    <a:srgbClr val="0070C0"/>
                  </a:solidFill>
                  <a:latin typeface="Verdana" panose="020B060403050404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 dirty="0" smtClean="0">
                    <a:solidFill>
                      <a:srgbClr val="0070C0"/>
                    </a:solidFill>
                    <a:latin typeface="Verdana" panose="020B0604030504040204" pitchFamily="34" charset="0"/>
                  </a:rPr>
                  <a:t>(</a:t>
                </a:r>
                <a:r>
                  <a:rPr lang="ru-RU" altLang="ru-RU" sz="1200" b="1" dirty="0">
                    <a:solidFill>
                      <a:srgbClr val="0070C0"/>
                    </a:solidFill>
                    <a:latin typeface="Verdana" panose="020B0604030504040204" pitchFamily="34" charset="0"/>
                  </a:rPr>
                  <a:t>страховщик)</a:t>
                </a:r>
              </a:p>
            </p:txBody>
          </p:sp>
          <p:sp>
            <p:nvSpPr>
              <p:cNvPr id="16" name="TextBox 36"/>
              <p:cNvSpPr txBox="1">
                <a:spLocks noChangeArrowheads="1"/>
              </p:cNvSpPr>
              <p:nvPr/>
            </p:nvSpPr>
            <p:spPr bwMode="auto">
              <a:xfrm rot="-1352299">
                <a:off x="2144525" y="3155421"/>
                <a:ext cx="121047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Заявление,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документы</a:t>
                </a:r>
              </a:p>
            </p:txBody>
          </p:sp>
          <p:sp>
            <p:nvSpPr>
              <p:cNvPr id="17" name="TextBox 37"/>
              <p:cNvSpPr txBox="1">
                <a:spLocks noChangeArrowheads="1"/>
              </p:cNvSpPr>
              <p:nvPr/>
            </p:nvSpPr>
            <p:spPr bwMode="auto">
              <a:xfrm>
                <a:off x="3566645" y="4802862"/>
                <a:ext cx="195019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Выделение средств</a:t>
                </a:r>
              </a:p>
            </p:txBody>
          </p:sp>
          <p:sp>
            <p:nvSpPr>
              <p:cNvPr id="18" name="TextBox 38"/>
              <p:cNvSpPr txBox="1">
                <a:spLocks noChangeArrowheads="1"/>
              </p:cNvSpPr>
              <p:nvPr/>
            </p:nvSpPr>
            <p:spPr bwMode="auto">
              <a:xfrm>
                <a:off x="3376135" y="5368497"/>
                <a:ext cx="234276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Страховые взносы,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уменьшенные на сумму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выплаченных пособий</a:t>
                </a:r>
              </a:p>
            </p:txBody>
          </p:sp>
        </p:grpSp>
        <p:sp>
          <p:nvSpPr>
            <p:cNvPr id="8" name="TextBox 41"/>
            <p:cNvSpPr txBox="1">
              <a:spLocks noChangeArrowheads="1"/>
            </p:cNvSpPr>
            <p:nvPr/>
          </p:nvSpPr>
          <p:spPr bwMode="auto">
            <a:xfrm rot="-1375376">
              <a:off x="2572344" y="3853749"/>
              <a:ext cx="9364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Пособие</a:t>
              </a:r>
            </a:p>
          </p:txBody>
        </p:sp>
      </p:grpSp>
      <p:cxnSp>
        <p:nvCxnSpPr>
          <p:cNvPr id="19" name="Прямая со стрелкой 18"/>
          <p:cNvCxnSpPr/>
          <p:nvPr/>
        </p:nvCxnSpPr>
        <p:spPr>
          <a:xfrm flipV="1">
            <a:off x="1979613" y="2911475"/>
            <a:ext cx="1992312" cy="86995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846263" y="2695575"/>
            <a:ext cx="1930400" cy="830263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170113" y="4797425"/>
            <a:ext cx="4319587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2152650" y="4541838"/>
            <a:ext cx="4321175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88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962820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70C0"/>
                </a:solidFill>
                <a:latin typeface="Verdana" pitchFamily="34" charset="0"/>
              </a:rPr>
              <a:t>ПРЯМЫЕ ВЫПЛАТЫ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социального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страхования Российской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</p:txBody>
      </p:sp>
      <p:grpSp>
        <p:nvGrpSpPr>
          <p:cNvPr id="6" name="Группа 28"/>
          <p:cNvGrpSpPr>
            <a:grpSpLocks/>
          </p:cNvGrpSpPr>
          <p:nvPr/>
        </p:nvGrpSpPr>
        <p:grpSpPr bwMode="auto">
          <a:xfrm>
            <a:off x="96838" y="1688831"/>
            <a:ext cx="9061601" cy="4295993"/>
            <a:chOff x="100715" y="2571877"/>
            <a:chExt cx="9170916" cy="3947706"/>
          </a:xfrm>
        </p:grpSpPr>
        <p:pic>
          <p:nvPicPr>
            <p:cNvPr id="7" name="Рисунок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7600" y="2571877"/>
              <a:ext cx="1628800" cy="16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63" y="3917856"/>
              <a:ext cx="1799848" cy="179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D:\Gorshkova_AA\Desktop\презентация прямые выплаты 2\ПВ\фсс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2148" y="3544300"/>
              <a:ext cx="2601515" cy="2083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3427383" y="4133395"/>
              <a:ext cx="22892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РАБОТНИК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(застрахованное лицо)</a:t>
              </a:r>
            </a:p>
          </p:txBody>
        </p:sp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100715" y="5649009"/>
              <a:ext cx="189017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РАБОТОДАТЕЛЬ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(страхователь)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не позднее 5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календарных дней</a:t>
              </a:r>
            </a:p>
          </p:txBody>
        </p:sp>
        <p:sp>
          <p:nvSpPr>
            <p:cNvPr id="13" name="TextBox 21"/>
            <p:cNvSpPr txBox="1">
              <a:spLocks noChangeArrowheads="1"/>
            </p:cNvSpPr>
            <p:nvPr/>
          </p:nvSpPr>
          <p:spPr bwMode="auto">
            <a:xfrm>
              <a:off x="5994179" y="5586262"/>
              <a:ext cx="3277452" cy="933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 dirty="0" smtClean="0">
                  <a:solidFill>
                    <a:srgbClr val="0070C0"/>
                  </a:solidFill>
                  <a:latin typeface="Verdana" panose="020B0604030504040204" pitchFamily="34" charset="0"/>
                </a:rPr>
                <a:t>РЕГИОНАЛЬНОЕ ОТДЕЛЕНИЕ </a:t>
              </a:r>
              <a:endParaRPr lang="ru-RU" altLang="ru-RU" sz="1200" b="1" dirty="0">
                <a:solidFill>
                  <a:srgbClr val="0070C0"/>
                </a:solidFill>
                <a:latin typeface="Verdana" panose="020B060403050404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 dirty="0" smtClean="0">
                  <a:solidFill>
                    <a:srgbClr val="0070C0"/>
                  </a:solidFill>
                  <a:latin typeface="Verdana" panose="020B0604030504040204" pitchFamily="34" charset="0"/>
                </a:rPr>
                <a:t>(</a:t>
              </a:r>
              <a:r>
                <a:rPr lang="ru-RU" altLang="ru-RU" sz="1200" b="1" dirty="0">
                  <a:solidFill>
                    <a:srgbClr val="0070C0"/>
                  </a:solidFill>
                  <a:latin typeface="Verdana" panose="020B0604030504040204" pitchFamily="34" charset="0"/>
                </a:rPr>
                <a:t>страховщик)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0070C0"/>
                  </a:solidFill>
                  <a:latin typeface="Verdana" panose="020B0604030504040204" pitchFamily="34" charset="0"/>
                </a:rPr>
                <a:t>не позднее 10 календарных дней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0070C0"/>
                  </a:solidFill>
                  <a:latin typeface="Verdana" panose="020B0604030504040204" pitchFamily="34" charset="0"/>
                </a:rPr>
                <a:t>принимает решение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0070C0"/>
                  </a:solidFill>
                  <a:latin typeface="Verdana" panose="020B0604030504040204" pitchFamily="34" charset="0"/>
                </a:rPr>
                <a:t>о выплате пособия</a:t>
              </a:r>
            </a:p>
          </p:txBody>
        </p:sp>
        <p:sp>
          <p:nvSpPr>
            <p:cNvPr id="14" name="TextBox 22"/>
            <p:cNvSpPr txBox="1">
              <a:spLocks noChangeArrowheads="1"/>
            </p:cNvSpPr>
            <p:nvPr/>
          </p:nvSpPr>
          <p:spPr bwMode="auto">
            <a:xfrm rot="-1435465">
              <a:off x="2223822" y="3218424"/>
              <a:ext cx="12104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Заявление,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документы</a:t>
              </a:r>
            </a:p>
          </p:txBody>
        </p:sp>
        <p:sp>
          <p:nvSpPr>
            <p:cNvPr id="15" name="TextBox 25"/>
            <p:cNvSpPr txBox="1">
              <a:spLocks noChangeArrowheads="1"/>
            </p:cNvSpPr>
            <p:nvPr/>
          </p:nvSpPr>
          <p:spPr bwMode="auto">
            <a:xfrm rot="1250127">
              <a:off x="5790637" y="3320308"/>
              <a:ext cx="94768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Пособие</a:t>
              </a:r>
            </a:p>
          </p:txBody>
        </p:sp>
        <p:sp>
          <p:nvSpPr>
            <p:cNvPr id="16" name="TextBox 24"/>
            <p:cNvSpPr txBox="1">
              <a:spLocks noChangeArrowheads="1"/>
            </p:cNvSpPr>
            <p:nvPr/>
          </p:nvSpPr>
          <p:spPr bwMode="auto">
            <a:xfrm>
              <a:off x="3347864" y="5256039"/>
              <a:ext cx="22502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Электронный реестр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сведений (документы)</a:t>
              </a:r>
            </a:p>
          </p:txBody>
        </p:sp>
      </p:grpSp>
      <p:cxnSp>
        <p:nvCxnSpPr>
          <p:cNvPr id="17" name="Прямая со стрелкой 16"/>
          <p:cNvCxnSpPr/>
          <p:nvPr/>
        </p:nvCxnSpPr>
        <p:spPr>
          <a:xfrm flipH="1">
            <a:off x="1953437" y="2602284"/>
            <a:ext cx="1909695" cy="859048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5197870" y="2624242"/>
            <a:ext cx="1800225" cy="750888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964482" y="4437112"/>
            <a:ext cx="4479993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2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5760</TotalTime>
  <Words>4483</Words>
  <Application>Microsoft Office PowerPoint</Application>
  <PresentationFormat>Экран (4:3)</PresentationFormat>
  <Paragraphs>461</Paragraphs>
  <Slides>37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51" baseType="lpstr">
      <vt:lpstr>MS Gothic</vt:lpstr>
      <vt:lpstr>Arial</vt:lpstr>
      <vt:lpstr>Arial Black</vt:lpstr>
      <vt:lpstr>Bookman Old Style</vt:lpstr>
      <vt:lpstr>Calibri</vt:lpstr>
      <vt:lpstr>Calibri Light</vt:lpstr>
      <vt:lpstr>Corbel</vt:lpstr>
      <vt:lpstr>Georgia</vt:lpstr>
      <vt:lpstr>Lato</vt:lpstr>
      <vt:lpstr>Lato Regular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Inzhevatov</dc:creator>
  <cp:lastModifiedBy>Озерова Наталья Георгиевна</cp:lastModifiedBy>
  <cp:revision>461</cp:revision>
  <cp:lastPrinted>2020-05-19T13:22:54Z</cp:lastPrinted>
  <dcterms:created xsi:type="dcterms:W3CDTF">2018-10-17T05:50:39Z</dcterms:created>
  <dcterms:modified xsi:type="dcterms:W3CDTF">2020-05-21T01:42:21Z</dcterms:modified>
</cp:coreProperties>
</file>